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5CBD4-4CFF-478A-A873-5D7E1B4DBD6C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BA70-10B9-4A03-8E8E-1CA6020887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BA70-10B9-4A03-8E8E-1CA6020887C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43998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5196423" y="228598"/>
            <a:ext cx="377727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5196420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1703718"/>
            <a:ext cx="4344531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5145" y="3429000"/>
            <a:ext cx="3429893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4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713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914409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589814" y="0"/>
            <a:ext cx="3554186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165023" y="234352"/>
            <a:ext cx="5429471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9144095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685800"/>
            <a:ext cx="4230202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5029200"/>
            <a:ext cx="4230202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981200"/>
            <a:ext cx="3487059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81200"/>
            <a:ext cx="348706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3484771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819400"/>
            <a:ext cx="3484771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8" y="1981200"/>
            <a:ext cx="3484771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8" y="2819400"/>
            <a:ext cx="3484771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3543033" y="234352"/>
            <a:ext cx="5429567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354303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64" y="234351"/>
            <a:ext cx="2831135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601" y="5029200"/>
            <a:ext cx="2837678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821" y="465285"/>
            <a:ext cx="5091286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600968" y="4"/>
            <a:ext cx="354303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903" y="234351"/>
            <a:ext cx="2831135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6240" y="5029200"/>
            <a:ext cx="283767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en-US"/>
              <a:pPr/>
              <a:t>7/10/2013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170305" y="234352"/>
            <a:ext cx="5430663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42988" y="465284"/>
            <a:ext cx="5086486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15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582614"/>
            <a:ext cx="613927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77" y="582614"/>
            <a:ext cx="1463659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8972601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8972601" y="6477000"/>
            <a:ext cx="171399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8973745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563562"/>
            <a:ext cx="7202776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981200"/>
            <a:ext cx="7202777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7100" y="6248400"/>
            <a:ext cx="81880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7/10/2013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248400"/>
            <a:ext cx="5602157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8" y="6248400"/>
            <a:ext cx="571651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 and Behavior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6, 7, and 8</a:t>
            </a:r>
          </a:p>
          <a:p>
            <a:r>
              <a:rPr lang="en-US" dirty="0" smtClean="0"/>
              <a:t>Lecture Notes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Twin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Followed 45 sets of identical twins reared apart and 26 sets of fraternal twins reared apart</a:t>
            </a:r>
          </a:p>
          <a:p>
            <a:r>
              <a:rPr lang="en-US" dirty="0" smtClean="0"/>
              <a:t>Found moderate heritability estimates for most traits.</a:t>
            </a:r>
          </a:p>
          <a:p>
            <a:r>
              <a:rPr lang="en-US" dirty="0" smtClean="0"/>
              <a:t>Highest correlations were absorption/imagination (.74) and neuroticism (.70).  Aggression was 3</a:t>
            </a:r>
            <a:r>
              <a:rPr lang="en-US" baseline="30000" dirty="0" smtClean="0"/>
              <a:t>rd</a:t>
            </a:r>
            <a:r>
              <a:rPr lang="en-US" dirty="0" smtClean="0"/>
              <a:t> at .67.</a:t>
            </a:r>
          </a:p>
          <a:p>
            <a:pPr>
              <a:buNone/>
            </a:pPr>
            <a:r>
              <a:rPr lang="en-US" dirty="0" smtClean="0"/>
              <a:t>**In general, the Big Five traits have heritability estimates ranging around .50.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Latest research shows that heritability estimates are weaker than first thought (20% in men, 24% in women, compared with previous studies in the 40-50% range)</a:t>
            </a:r>
          </a:p>
          <a:p>
            <a:r>
              <a:rPr lang="en-US" dirty="0" smtClean="0"/>
              <a:t>Gender nonconformity in childhood is strongly related to homosexuality in adulthood and has heritability estimates of .50 for men and .37 for women.</a:t>
            </a:r>
          </a:p>
          <a:p>
            <a:r>
              <a:rPr lang="en-US" dirty="0" err="1" smtClean="0"/>
              <a:t>Bem’s</a:t>
            </a:r>
            <a:r>
              <a:rPr lang="en-US" dirty="0" smtClean="0"/>
              <a:t> Exotic Becomes Erotic Theory (1996)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</a:t>
            </a:r>
            <a:r>
              <a:rPr lang="en-US" dirty="0" err="1" smtClean="0"/>
              <a:t>Nonshared</a:t>
            </a:r>
            <a:r>
              <a:rPr lang="en-US" dirty="0" smtClean="0"/>
              <a:t>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Nonshared</a:t>
            </a:r>
            <a:r>
              <a:rPr lang="en-US" dirty="0" smtClean="0"/>
              <a:t> environments are the key factor in personality differences; shared environments have relatively little impact</a:t>
            </a:r>
          </a:p>
          <a:p>
            <a:r>
              <a:rPr lang="en-US" dirty="0" smtClean="0"/>
              <a:t>However, some attitudes (e.g., religious &amp; political beliefs) show effects from shared environments, as do depression and autonomous functioning.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Genotype-environment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responses of individuals with different genotypes to different environments</a:t>
            </a:r>
          </a:p>
          <a:p>
            <a:r>
              <a:rPr lang="en-US" dirty="0" err="1" smtClean="0"/>
              <a:t>Scarr</a:t>
            </a:r>
            <a:r>
              <a:rPr lang="en-US" dirty="0" smtClean="0"/>
              <a:t> &amp; McCartney’s research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Active G-E correlation </a:t>
            </a:r>
            <a:r>
              <a:rPr lang="en-US" dirty="0" smtClean="0"/>
              <a:t>(genes lead you to actively choose your environment)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Passive G-E correlation</a:t>
            </a:r>
            <a:r>
              <a:rPr lang="en-US" dirty="0" smtClean="0"/>
              <a:t>—Parents choose your environment for you (mainly because of parents’ genes)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Evocative or reactive G-E correlation</a:t>
            </a:r>
            <a:r>
              <a:rPr lang="en-US" dirty="0" smtClean="0"/>
              <a:t>—others respond to you differently according to your temperament.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Physiologically Based Theories of Personality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pic>
        <p:nvPicPr>
          <p:cNvPr id="10" name="Picture Placeholder 9" descr="biological basis of behavior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78" r="297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 of Physiologically Based Theories of Personality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personality characteristics arise </a:t>
            </a:r>
            <a:r>
              <a:rPr lang="en-US" i="1" dirty="0" smtClean="0"/>
              <a:t>because</a:t>
            </a:r>
            <a:r>
              <a:rPr lang="en-US" dirty="0" smtClean="0"/>
              <a:t> of differences in physiological functioning</a:t>
            </a:r>
          </a:p>
          <a:p>
            <a:r>
              <a:rPr lang="en-US" dirty="0" smtClean="0"/>
              <a:t>Biology is not merely a correlate of personality differences…it’s causal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Measures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Electrodermal</a:t>
            </a:r>
            <a:r>
              <a:rPr lang="en-US" dirty="0" smtClean="0"/>
              <a:t> activity (skin conductance)—sweatier skin indicates greater arousal (stress, anxiety)</a:t>
            </a:r>
          </a:p>
          <a:p>
            <a:r>
              <a:rPr lang="en-US" dirty="0" smtClean="0"/>
              <a:t>Beats per minute (cardiovascular activity)—higher heart rates signal that body is preparing for action</a:t>
            </a:r>
          </a:p>
          <a:p>
            <a:r>
              <a:rPr lang="en-US" dirty="0" smtClean="0"/>
              <a:t>EEG (electroencephalogram)—measures brain activity when certain responses are evoked (evoked potential technique)</a:t>
            </a:r>
          </a:p>
          <a:p>
            <a:r>
              <a:rPr lang="en-US" dirty="0" smtClean="0"/>
              <a:t>Other methods--Blood and saliva analysis to check for </a:t>
            </a:r>
            <a:r>
              <a:rPr lang="en-US" dirty="0" err="1" smtClean="0"/>
              <a:t>cortisol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Extraversion/Introversion according to </a:t>
            </a:r>
            <a:r>
              <a:rPr lang="en-US" dirty="0" err="1" smtClean="0"/>
              <a:t>Eysenck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that introverts had higher levels of activity in the brain’s ascending reticular activating system (ARAS) than extraverts do.</a:t>
            </a:r>
          </a:p>
          <a:p>
            <a:r>
              <a:rPr lang="en-US" dirty="0" smtClean="0"/>
              <a:t>ARAS is thought to control cortical arousal. Introverts have a higher level of arousal than extraverts.</a:t>
            </a:r>
          </a:p>
          <a:p>
            <a:r>
              <a:rPr lang="en-US" dirty="0" smtClean="0"/>
              <a:t>Introverts are easily </a:t>
            </a:r>
            <a:r>
              <a:rPr lang="en-US" dirty="0" err="1" smtClean="0"/>
              <a:t>overaroused</a:t>
            </a:r>
            <a:r>
              <a:rPr lang="en-US" dirty="0" smtClean="0"/>
              <a:t>, which makes them shy and inhibited. Extraverts need to be more outgoing to achieve their optimal level of arousal whereas introverts need to regulate their arousal downward.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Eysenck’s</a:t>
            </a:r>
            <a:r>
              <a:rPr lang="en-US" dirty="0" smtClean="0"/>
              <a:t>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studies showing that baseline levels of arousal were the same between introverts and extraverts  under levels of no or mild stimulation, </a:t>
            </a:r>
            <a:r>
              <a:rPr lang="en-US" dirty="0" err="1" smtClean="0"/>
              <a:t>Eysenck</a:t>
            </a:r>
            <a:r>
              <a:rPr lang="en-US" dirty="0" smtClean="0"/>
              <a:t> revised his theory.</a:t>
            </a:r>
          </a:p>
          <a:p>
            <a:r>
              <a:rPr lang="en-US" dirty="0" smtClean="0"/>
              <a:t>True difference between extraverts and introverts lies in their </a:t>
            </a:r>
            <a:r>
              <a:rPr lang="en-US" i="1" dirty="0" err="1" smtClean="0"/>
              <a:t>arousability</a:t>
            </a:r>
            <a:r>
              <a:rPr lang="en-US" dirty="0" smtClean="0"/>
              <a:t>, not in baseline levels of arousal.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smtClean="0"/>
              <a:t>(1984) confirmed that extraverts choose greater levels of stimulation than introverts.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Gray’s Reinforcement Sensitivity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of personality is based on the presence of two hypothetical brain constructs—the behavioral activation system (BAS) and behavioral inhibition system (BIS). </a:t>
            </a:r>
          </a:p>
          <a:p>
            <a:r>
              <a:rPr lang="en-US" dirty="0" smtClean="0"/>
              <a:t>BAS is sensitive to rewards/approach behavior and is responsible for impulsivity.</a:t>
            </a:r>
          </a:p>
          <a:p>
            <a:r>
              <a:rPr lang="en-US" dirty="0" smtClean="0"/>
              <a:t>BIS is sensitive to punishments/avoidance behavior and is responsible for anxiety.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physiological responses a </a:t>
            </a:r>
            <a:r>
              <a:rPr lang="en-US" i="1" dirty="0" smtClean="0"/>
              <a:t>correlate </a:t>
            </a:r>
            <a:r>
              <a:rPr lang="en-US" dirty="0" smtClean="0"/>
              <a:t> of the trait in question, or are they a </a:t>
            </a:r>
            <a:r>
              <a:rPr lang="en-US" i="1" dirty="0" smtClean="0"/>
              <a:t>cause?</a:t>
            </a:r>
          </a:p>
          <a:p>
            <a:r>
              <a:rPr lang="en-US" dirty="0" smtClean="0"/>
              <a:t>Example: Are shy people shy </a:t>
            </a:r>
            <a:r>
              <a:rPr lang="en-US" i="1" dirty="0" smtClean="0"/>
              <a:t>because</a:t>
            </a:r>
            <a:r>
              <a:rPr lang="en-US" dirty="0" smtClean="0"/>
              <a:t> they have certain physiological responses such as an increased heart rate, or are they shy because of some biological system that makes them that way?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 Seeking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Tendency to seek out thrilling, exciting activities, take risks, and avoid boredom</a:t>
            </a:r>
          </a:p>
          <a:p>
            <a:r>
              <a:rPr lang="en-US" dirty="0" err="1" smtClean="0"/>
              <a:t>Hebb’s</a:t>
            </a:r>
            <a:r>
              <a:rPr lang="en-US" dirty="0" smtClean="0"/>
              <a:t> theory of optimal arousal—We’re sometimes motivated to seek out tension and stimulation, not reduce it; everyone has a different optimal level of arousal.</a:t>
            </a:r>
          </a:p>
          <a:p>
            <a:r>
              <a:rPr lang="en-US" dirty="0" smtClean="0"/>
              <a:t>Moderate positive correlation between extraversion and sensation seeking</a:t>
            </a:r>
          </a:p>
          <a:p>
            <a:r>
              <a:rPr lang="en-US" dirty="0" smtClean="0"/>
              <a:t>High sensation seekers have low levels of MAO (an enzyme that maintains proper level of neurotransmitters), which produces a need for stimulation to reach optimal level of arousal.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 and Personality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Dopamine—pleasure</a:t>
            </a:r>
          </a:p>
          <a:p>
            <a:r>
              <a:rPr lang="en-US" dirty="0" smtClean="0"/>
              <a:t>Serotonin—depression/mood disorders</a:t>
            </a:r>
          </a:p>
          <a:p>
            <a:r>
              <a:rPr lang="en-US" dirty="0" err="1" smtClean="0"/>
              <a:t>Norepinepherine</a:t>
            </a:r>
            <a:r>
              <a:rPr lang="en-US" dirty="0" smtClean="0"/>
              <a:t>—fight or flight</a:t>
            </a:r>
          </a:p>
          <a:p>
            <a:r>
              <a:rPr lang="en-US" dirty="0" smtClean="0"/>
              <a:t>GABA—anxiety/panic attacks (low levels)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Cloninger’s</a:t>
            </a:r>
            <a:r>
              <a:rPr lang="en-US" dirty="0" smtClean="0"/>
              <a:t> Tridimensional Personality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Novelty seeking—low levels of dopamine</a:t>
            </a:r>
          </a:p>
          <a:p>
            <a:r>
              <a:rPr lang="en-US" dirty="0" smtClean="0"/>
              <a:t>Harm avoidance—low levels of serotonin</a:t>
            </a:r>
          </a:p>
          <a:p>
            <a:r>
              <a:rPr lang="en-US" dirty="0" smtClean="0"/>
              <a:t>Reward dependence—low levels of </a:t>
            </a:r>
            <a:r>
              <a:rPr lang="en-US" dirty="0" err="1" smtClean="0"/>
              <a:t>norepinpherine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Morningness</a:t>
            </a:r>
            <a:r>
              <a:rPr lang="en-US" dirty="0" smtClean="0"/>
              <a:t>/</a:t>
            </a:r>
            <a:r>
              <a:rPr lang="en-US" dirty="0" err="1" smtClean="0"/>
              <a:t>Eveningness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Larks/Owls—stable characteristic</a:t>
            </a:r>
          </a:p>
          <a:p>
            <a:r>
              <a:rPr lang="en-US" dirty="0" smtClean="0"/>
              <a:t>Due to differences in biological rhythms (shorter rhythms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morning person; longer rhythms </a:t>
            </a:r>
            <a:r>
              <a:rPr lang="en-US" dirty="0" smtClean="0">
                <a:sym typeface="Wingdings" pitchFamily="2" charset="2"/>
              </a:rPr>
              <a:t> evening person</a:t>
            </a:r>
          </a:p>
          <a:p>
            <a:r>
              <a:rPr lang="en-US" dirty="0" smtClean="0">
                <a:sym typeface="Wingdings" pitchFamily="2" charset="2"/>
              </a:rPr>
              <a:t>People get along better when paired up with similar others on this dimension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Asymmetry &amp; Affective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frontal lobe associated with pleasant emotions (i.e., left is more active when experiencing pleasant emotions)</a:t>
            </a:r>
          </a:p>
          <a:p>
            <a:r>
              <a:rPr lang="en-US" dirty="0" smtClean="0"/>
              <a:t>Right frontal lobe associated with unpleasant emotions</a:t>
            </a:r>
          </a:p>
          <a:p>
            <a:r>
              <a:rPr lang="en-US" dirty="0" err="1" smtClean="0"/>
              <a:t>Dispositionally</a:t>
            </a:r>
            <a:r>
              <a:rPr lang="en-US" dirty="0" smtClean="0"/>
              <a:t> happy people show greater left frontal EEG activity; negative people show greater right lobe activity.</a:t>
            </a:r>
          </a:p>
          <a:p>
            <a:r>
              <a:rPr lang="en-US" dirty="0" smtClean="0"/>
              <a:t>Is brain asymmetry in frontal activation a cause or an effect of dispositional happiness?  Unknown.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Evolutionary Psychology</a:t>
            </a:r>
            <a:endParaRPr lang="en-US" dirty="0"/>
          </a:p>
        </p:txBody>
      </p:sp>
      <p:pic>
        <p:nvPicPr>
          <p:cNvPr id="11" name="Picture Placeholder 10" descr="evolutionary-psy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51050"/>
            <a:ext cx="5486400" cy="40513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offspring are produced than can survive and reproduce</a:t>
            </a:r>
          </a:p>
          <a:p>
            <a:r>
              <a:rPr lang="en-US" dirty="0" smtClean="0"/>
              <a:t>The ones with the best adaptations are the ones who survive to the age where they can reproduce</a:t>
            </a:r>
          </a:p>
          <a:p>
            <a:r>
              <a:rPr lang="en-US" dirty="0" smtClean="0"/>
              <a:t>Over time, these adaptations come to characterize an entire species.</a:t>
            </a:r>
          </a:p>
          <a:p>
            <a:r>
              <a:rPr lang="en-US" u="sng" dirty="0" smtClean="0"/>
              <a:t>Adaptations</a:t>
            </a:r>
            <a:r>
              <a:rPr lang="en-US" dirty="0" smtClean="0"/>
              <a:t> are inherited solutions to survival and reproductive problems posted by hostile forces of nature.</a:t>
            </a:r>
            <a:endParaRPr lang="en-US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traits evolve not because they help a species survive but help them reproduce.</a:t>
            </a:r>
          </a:p>
          <a:p>
            <a:r>
              <a:rPr lang="en-US" dirty="0" smtClean="0"/>
              <a:t>Two forms of sexual selection</a:t>
            </a:r>
          </a:p>
          <a:p>
            <a:pPr lvl="1"/>
            <a:r>
              <a:rPr lang="en-US" u="sng" dirty="0" err="1" smtClean="0"/>
              <a:t>Intrasexual</a:t>
            </a:r>
            <a:r>
              <a:rPr lang="en-US" u="sng" dirty="0" smtClean="0"/>
              <a:t> competition</a:t>
            </a:r>
            <a:r>
              <a:rPr lang="en-US" dirty="0" smtClean="0"/>
              <a:t>—members of the same sex compete with each other for access to the opposite sex.</a:t>
            </a:r>
          </a:p>
          <a:p>
            <a:pPr lvl="1"/>
            <a:r>
              <a:rPr lang="en-US" u="sng" dirty="0" smtClean="0"/>
              <a:t>Intersexual competition—</a:t>
            </a:r>
            <a:r>
              <a:rPr lang="en-US" dirty="0" smtClean="0"/>
              <a:t>members of one sex choose a mate based on their preferences for particular qualities in that mate.</a:t>
            </a:r>
            <a:endParaRPr lang="en-US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your own individual reproduction that matters; it’s that of your kin as well because they share your genes. </a:t>
            </a:r>
          </a:p>
          <a:p>
            <a:r>
              <a:rPr lang="en-US" dirty="0" smtClean="0"/>
              <a:t>Explains why we act altruistically toward our own kin (</a:t>
            </a:r>
            <a:r>
              <a:rPr lang="en-US" i="1" dirty="0" smtClean="0"/>
              <a:t>kin selection).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Premises of Evolutionary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Domain-specificity</a:t>
            </a:r>
            <a:r>
              <a:rPr lang="en-US" dirty="0" smtClean="0"/>
              <a:t> (adaptations are designed to solve specific adaptive problems and are specific to the domain—such as eating or mating. Adaptations do not cross domains.)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Numerousness</a:t>
            </a:r>
            <a:r>
              <a:rPr lang="en-US" dirty="0" smtClean="0"/>
              <a:t>—there are many psychological adaptations because different adaptations are required to solve different adaptive problems.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Functionality</a:t>
            </a:r>
            <a:r>
              <a:rPr lang="en-US" dirty="0" smtClean="0"/>
              <a:t>—psychological adaptations are designed to accomplish particular adaptive goals. We must understand the functions before we understand our preferences (e.g., in mate selection)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Disorders and Personality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Angelman</a:t>
            </a:r>
            <a:r>
              <a:rPr lang="en-US" b="1" dirty="0" smtClean="0">
                <a:solidFill>
                  <a:srgbClr val="C00000"/>
                </a:solidFill>
              </a:rPr>
              <a:t> Syndrome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Genetic disorder causing mental deficits, seizures, and limited sleep</a:t>
            </a:r>
          </a:p>
          <a:p>
            <a:r>
              <a:rPr lang="en-US" dirty="0" smtClean="0"/>
              <a:t>People who have it are excessively happy and good-natured, attractive and friendly, with a strong need for human contact. They’re also mentally delayed, have seizures, and sleep very little.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Williams Syndrome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Rare disorder characterized by physical &amp; developmental problems, but personality is very sociable and friendly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 males and females to be the same in the domains in which we’ve faced the same adaptive problems.</a:t>
            </a:r>
          </a:p>
          <a:p>
            <a:r>
              <a:rPr lang="en-US" dirty="0" smtClean="0"/>
              <a:t>We expect them to be different in domains in which each sex has faced a different problem.</a:t>
            </a:r>
          </a:p>
          <a:p>
            <a:r>
              <a:rPr lang="en-US" dirty="0" smtClean="0"/>
              <a:t>This has led to sex differences in aggression, jealousy, desire for sexual variety, and mate preferences.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triggers of individual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Environmental triggers of individual differences </a:t>
            </a:r>
            <a:r>
              <a:rPr lang="en-US" dirty="0" smtClean="0"/>
              <a:t>(e.g., research concerning father absence)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Heritable individual differences contingent on other traits </a:t>
            </a:r>
            <a:r>
              <a:rPr lang="en-US" dirty="0" smtClean="0"/>
              <a:t>(e.g., muscular people pursue more aggressive strategies)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Frequency-dependent strategic individual differences</a:t>
            </a:r>
            <a:r>
              <a:rPr lang="en-US" dirty="0" smtClean="0"/>
              <a:t> (restricted vs. unrestricted mating strategies in females)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Five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Five personality traits are seen by evolutionary psychologists as clusters of key features of “adaptive landscapes” in people</a:t>
            </a:r>
          </a:p>
          <a:p>
            <a:r>
              <a:rPr lang="en-US" dirty="0" smtClean="0"/>
              <a:t>Agreeableness </a:t>
            </a:r>
            <a:r>
              <a:rPr lang="en-US" dirty="0" smtClean="0">
                <a:sym typeface="Wingdings" pitchFamily="2" charset="2"/>
              </a:rPr>
              <a:t> adaptive because it promotes selflessness and cooperation</a:t>
            </a:r>
          </a:p>
          <a:p>
            <a:r>
              <a:rPr lang="en-US" dirty="0" smtClean="0">
                <a:sym typeface="Wingdings" pitchFamily="2" charset="2"/>
              </a:rPr>
              <a:t>Neuroticism  adaptive because it promotes vigilance to social danger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Evolutionary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can’t go back to determine with certainty what the precise selective forces on humans have been in terms of adaptations</a:t>
            </a:r>
          </a:p>
          <a:p>
            <a:r>
              <a:rPr lang="en-US" dirty="0" smtClean="0"/>
              <a:t>Forced to make inferences</a:t>
            </a:r>
          </a:p>
          <a:p>
            <a:r>
              <a:rPr lang="en-US" dirty="0" smtClean="0"/>
              <a:t>Still don’t understand a lot of things</a:t>
            </a:r>
          </a:p>
          <a:p>
            <a:r>
              <a:rPr lang="en-US" dirty="0" smtClean="0"/>
              <a:t>Modern conditions are different from ancestral conditions (what was adaptive in the past may not be adaptive today)</a:t>
            </a:r>
          </a:p>
          <a:p>
            <a:r>
              <a:rPr lang="en-US" dirty="0" smtClean="0"/>
              <a:t>Sometimes easy to come up with different and competing evolutionary hypotheses for the same phenomena</a:t>
            </a:r>
          </a:p>
          <a:p>
            <a:r>
              <a:rPr lang="en-US" dirty="0" smtClean="0"/>
              <a:t>Hard to test, sometimes accused of being </a:t>
            </a:r>
            <a:r>
              <a:rPr lang="en-US" dirty="0" err="1" smtClean="0"/>
              <a:t>unfalsifiable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Genome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complete set of genes an organism possesses.</a:t>
            </a:r>
            <a:endParaRPr lang="en-US" dirty="0"/>
          </a:p>
        </p:txBody>
      </p:sp>
      <p:pic>
        <p:nvPicPr>
          <p:cNvPr id="24" name="Picture Placeholder 23" descr="human genome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43" r="2034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between 20,000 and 30,000 genes</a:t>
            </a:r>
          </a:p>
          <a:p>
            <a:r>
              <a:rPr lang="en-US" dirty="0" smtClean="0"/>
              <a:t>Located on 23 pairs of chromosomes</a:t>
            </a:r>
          </a:p>
          <a:p>
            <a:r>
              <a:rPr lang="en-US" dirty="0" smtClean="0"/>
              <a:t>Chromosomes contain genes, which contain long sequences of DNA molecules</a:t>
            </a:r>
          </a:p>
          <a:p>
            <a:r>
              <a:rPr lang="en-US" dirty="0" smtClean="0"/>
              <a:t>Nucleus of each cell in the body (except egg and sperm cells) contains 2 complete sets of the human genome (one from Mom, one from Dad)</a:t>
            </a:r>
          </a:p>
          <a:p>
            <a:r>
              <a:rPr lang="en-US" dirty="0" smtClean="0"/>
              <a:t>We all have about 100 trillion copies of our genome in our bodies.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Eugenics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that we can tailor the human race by fostering reproduction of the “most desirable” among us and discouraging the reproduction of those who are less desirable.</a:t>
            </a:r>
          </a:p>
          <a:p>
            <a:r>
              <a:rPr lang="en-US" dirty="0" smtClean="0"/>
              <a:t>Social Darwinism is the idea that not only individuals but societies compete for survival of the fittest </a:t>
            </a:r>
          </a:p>
          <a:p>
            <a:r>
              <a:rPr lang="en-US" dirty="0" smtClean="0"/>
              <a:t>This leads to all sorts of problems, such as the Holocaust and the unfair immigration practices in the U.S. in the 1920s.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statistic referring to the proportion of observed variance in a GROUP of individuals that can be accounted by genetic variance. </a:t>
            </a:r>
          </a:p>
          <a:p>
            <a:r>
              <a:rPr lang="en-US" dirty="0" smtClean="0"/>
              <a:t>It’s the degree to which genetic differences among individuals cause differences in an observed property (height, extraversion). </a:t>
            </a:r>
          </a:p>
          <a:p>
            <a:r>
              <a:rPr lang="en-US" dirty="0" smtClean="0"/>
              <a:t>Formal definition: the proportion of phenotypic (observed) variance that is attributable to genotypic variance.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Heritability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Heritability cannot be applied to a single individual (only to a population).</a:t>
            </a:r>
          </a:p>
          <a:p>
            <a:r>
              <a:rPr lang="en-US" dirty="0" smtClean="0"/>
              <a:t>Heritability is not constant—changes as environments change, and it differs among cultures.</a:t>
            </a:r>
          </a:p>
          <a:p>
            <a:r>
              <a:rPr lang="en-US" dirty="0" smtClean="0"/>
              <a:t>Heritability is an estimate, not a precise statistic.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Heritability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twin studies, calculate the correlations on a specific trait between identical and fraternal twins.</a:t>
            </a:r>
          </a:p>
          <a:p>
            <a:r>
              <a:rPr lang="en-US" dirty="0" smtClean="0"/>
              <a:t>Subtract the correlation between the two and double the difference. 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MZ</a:t>
            </a:r>
            <a:r>
              <a:rPr lang="en-US" i="1" dirty="0" err="1" smtClean="0"/>
              <a:t>r</a:t>
            </a:r>
            <a:r>
              <a:rPr lang="en-US" dirty="0" smtClean="0"/>
              <a:t> = .70; </a:t>
            </a:r>
            <a:r>
              <a:rPr lang="en-US" dirty="0" err="1" smtClean="0"/>
              <a:t>DZ</a:t>
            </a:r>
            <a:r>
              <a:rPr lang="en-US" i="1" dirty="0" err="1" smtClean="0"/>
              <a:t>r</a:t>
            </a:r>
            <a:r>
              <a:rPr lang="en-US" i="1" dirty="0" smtClean="0"/>
              <a:t> = </a:t>
            </a:r>
            <a:r>
              <a:rPr lang="en-US" dirty="0" smtClean="0"/>
              <a:t>.40.  2 (.70-.40) = .60 (heritability estimate).</a:t>
            </a:r>
          </a:p>
          <a:p>
            <a:r>
              <a:rPr lang="en-US" dirty="0" smtClean="0"/>
              <a:t>This means that 60% of the variance in the observed trait is due to heredity, and 40% is due to environmental influences.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dding_col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1685</Words>
  <Application>Microsoft Office PowerPoint</Application>
  <PresentationFormat>On-screen Show (4:3)</PresentationFormat>
  <Paragraphs>138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adding_color</vt:lpstr>
      <vt:lpstr>Eco Living 16x9</vt:lpstr>
      <vt:lpstr>Biology and Behavior</vt:lpstr>
      <vt:lpstr>Key Question</vt:lpstr>
      <vt:lpstr>Genetic Disorders and Personality</vt:lpstr>
      <vt:lpstr>The Human Genome</vt:lpstr>
      <vt:lpstr>Genes</vt:lpstr>
      <vt:lpstr>Eugenics</vt:lpstr>
      <vt:lpstr>Heritability</vt:lpstr>
      <vt:lpstr>Misconceptions about Heritability</vt:lpstr>
      <vt:lpstr>Calculating Heritability </vt:lpstr>
      <vt:lpstr>Minnesota Twin Study</vt:lpstr>
      <vt:lpstr>Sexual Orientation</vt:lpstr>
      <vt:lpstr>Shared vs. Nonshared Environments</vt:lpstr>
      <vt:lpstr>Genotype-environment interactions</vt:lpstr>
      <vt:lpstr>Physiologically Based Theories of Personality</vt:lpstr>
      <vt:lpstr>Assumption of Physiologically Based Theories of Personality</vt:lpstr>
      <vt:lpstr>Physiological Measures Used</vt:lpstr>
      <vt:lpstr>Extraversion/Introversion according to Eysenck</vt:lpstr>
      <vt:lpstr>Eysenck’s revision</vt:lpstr>
      <vt:lpstr>Gray’s Reinforcement Sensitivity Theory</vt:lpstr>
      <vt:lpstr>Sensation Seeking</vt:lpstr>
      <vt:lpstr>Neurotransmitters and Personality</vt:lpstr>
      <vt:lpstr>Cloninger’s Tridimensional Personality Model</vt:lpstr>
      <vt:lpstr>Morningness/Eveningness</vt:lpstr>
      <vt:lpstr>Brain Asymmetry &amp; Affective Style</vt:lpstr>
      <vt:lpstr>Evolutionary Psychology</vt:lpstr>
      <vt:lpstr>Natural Selection</vt:lpstr>
      <vt:lpstr>Sexual Selection</vt:lpstr>
      <vt:lpstr>Inclusive fitness</vt:lpstr>
      <vt:lpstr>Premises of Evolutionary Psychology</vt:lpstr>
      <vt:lpstr>Sex Differences</vt:lpstr>
      <vt:lpstr>Evolutionary triggers of individual differences</vt:lpstr>
      <vt:lpstr>Big Five and Evolution</vt:lpstr>
      <vt:lpstr>Limitations of Evolutionary Theory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and Behavior</dc:title>
  <dc:creator>lori</dc:creator>
  <cp:lastModifiedBy>lori</cp:lastModifiedBy>
  <cp:revision>29</cp:revision>
  <dcterms:created xsi:type="dcterms:W3CDTF">2013-07-10T12:31:14Z</dcterms:created>
  <dcterms:modified xsi:type="dcterms:W3CDTF">2013-07-10T16:03:12Z</dcterms:modified>
</cp:coreProperties>
</file>