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  <p:sldMasterId id="2147483694" r:id="rId4"/>
    <p:sldMasterId id="2147483706" r:id="rId5"/>
    <p:sldMasterId id="2147483718" r:id="rId6"/>
    <p:sldMasterId id="2147483730" r:id="rId7"/>
    <p:sldMasterId id="2147483742" r:id="rId8"/>
    <p:sldMasterId id="2147483754" r:id="rId9"/>
  </p:sldMasterIdLst>
  <p:notesMasterIdLst>
    <p:notesMasterId r:id="rId3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8EA16-F34B-4007-906A-77C9E7EEF95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7B21F-EE38-4B15-B622-99C5F940127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High Self-Efficacy</a:t>
          </a:r>
          <a:endParaRPr lang="en-US" dirty="0"/>
        </a:p>
      </dgm:t>
    </dgm:pt>
    <dgm:pt modelId="{8E5C126D-53D9-40B5-A528-404ED3975965}" type="parTrans" cxnId="{C1F02F93-4367-4326-9ACE-26CDEDE03781}">
      <dgm:prSet/>
      <dgm:spPr/>
      <dgm:t>
        <a:bodyPr/>
        <a:lstStyle/>
        <a:p>
          <a:endParaRPr lang="en-US"/>
        </a:p>
      </dgm:t>
    </dgm:pt>
    <dgm:pt modelId="{7442B9B2-BCD9-4F96-B6DD-AAA5E3F1E179}" type="sibTrans" cxnId="{C1F02F93-4367-4326-9ACE-26CDEDE03781}">
      <dgm:prSet/>
      <dgm:spPr/>
      <dgm:t>
        <a:bodyPr/>
        <a:lstStyle/>
        <a:p>
          <a:endParaRPr lang="en-US"/>
        </a:p>
      </dgm:t>
    </dgm:pt>
    <dgm:pt modelId="{220298B2-A8F4-4963-B7B2-316E165DAA7B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Effort &amp; persistence</a:t>
          </a:r>
          <a:endParaRPr lang="en-US" dirty="0"/>
        </a:p>
      </dgm:t>
    </dgm:pt>
    <dgm:pt modelId="{D6936838-EE08-4C96-9ACC-D46CCF9F1395}" type="parTrans" cxnId="{96BB135F-751F-4000-A8AA-3976E76ADD74}">
      <dgm:prSet/>
      <dgm:spPr/>
      <dgm:t>
        <a:bodyPr/>
        <a:lstStyle/>
        <a:p>
          <a:endParaRPr lang="en-US"/>
        </a:p>
      </dgm:t>
    </dgm:pt>
    <dgm:pt modelId="{78716952-77CA-43DD-B714-FEA0BA8DB491}" type="sibTrans" cxnId="{96BB135F-751F-4000-A8AA-3976E76ADD74}">
      <dgm:prSet/>
      <dgm:spPr/>
      <dgm:t>
        <a:bodyPr/>
        <a:lstStyle/>
        <a:p>
          <a:endParaRPr lang="en-US" dirty="0"/>
        </a:p>
      </dgm:t>
    </dgm:pt>
    <dgm:pt modelId="{85AA1BC4-7D27-40D6-BB3F-076DDBFF6AD6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Better performance</a:t>
          </a:r>
          <a:endParaRPr lang="en-US" dirty="0"/>
        </a:p>
      </dgm:t>
    </dgm:pt>
    <dgm:pt modelId="{D4102258-AE6B-438F-8636-859B9037CA1B}" type="parTrans" cxnId="{0B5D3400-CE68-4083-A20C-758B5AA64869}">
      <dgm:prSet/>
      <dgm:spPr/>
      <dgm:t>
        <a:bodyPr/>
        <a:lstStyle/>
        <a:p>
          <a:endParaRPr lang="en-US"/>
        </a:p>
      </dgm:t>
    </dgm:pt>
    <dgm:pt modelId="{C81F6EE4-AB50-454F-AD9C-D010B763D072}" type="sibTrans" cxnId="{0B5D3400-CE68-4083-A20C-758B5AA64869}">
      <dgm:prSet/>
      <dgm:spPr/>
      <dgm:t>
        <a:bodyPr/>
        <a:lstStyle/>
        <a:p>
          <a:endParaRPr lang="en-US"/>
        </a:p>
      </dgm:t>
    </dgm:pt>
    <dgm:pt modelId="{04EA6216-8EEF-4268-849D-E6BF233F3137}" type="pres">
      <dgm:prSet presAssocID="{1698EA16-F34B-4007-906A-77C9E7EEF958}" presName="Name0" presStyleCnt="0">
        <dgm:presLayoutVars>
          <dgm:dir/>
          <dgm:resizeHandles val="exact"/>
        </dgm:presLayoutVars>
      </dgm:prSet>
      <dgm:spPr/>
    </dgm:pt>
    <dgm:pt modelId="{1D3D030A-F694-4235-A23F-C2B4E26D7039}" type="pres">
      <dgm:prSet presAssocID="{2E57B21F-EE38-4B15-B622-99C5F94012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E6F4E-AA41-4403-81A7-964DF81C18F6}" type="pres">
      <dgm:prSet presAssocID="{7442B9B2-BCD9-4F96-B6DD-AAA5E3F1E179}" presName="sibTrans" presStyleLbl="sibTrans2D1" presStyleIdx="0" presStyleCnt="3" custLinFactNeighborX="-1688" custLinFactNeighborY="-1797"/>
      <dgm:spPr>
        <a:prstGeom prst="rightArrow">
          <a:avLst/>
        </a:prstGeom>
      </dgm:spPr>
    </dgm:pt>
    <dgm:pt modelId="{B2C776C6-C938-419C-8E43-462ED302404B}" type="pres">
      <dgm:prSet presAssocID="{7442B9B2-BCD9-4F96-B6DD-AAA5E3F1E179}" presName="connectorText" presStyleLbl="sibTrans2D1" presStyleIdx="0" presStyleCnt="3"/>
      <dgm:spPr/>
    </dgm:pt>
    <dgm:pt modelId="{60CA2515-F114-4130-BFAE-0A953F657629}" type="pres">
      <dgm:prSet presAssocID="{220298B2-A8F4-4963-B7B2-316E165DAA7B}" presName="node" presStyleLbl="node1" presStyleIdx="1" presStyleCnt="3">
        <dgm:presLayoutVars>
          <dgm:bulletEnabled val="1"/>
        </dgm:presLayoutVars>
      </dgm:prSet>
      <dgm:spPr/>
    </dgm:pt>
    <dgm:pt modelId="{4C981C28-9581-4587-BAF8-D13EDA4A90F7}" type="pres">
      <dgm:prSet presAssocID="{78716952-77CA-43DD-B714-FEA0BA8DB491}" presName="sibTrans" presStyleLbl="sibTrans2D1" presStyleIdx="1" presStyleCnt="3"/>
      <dgm:spPr>
        <a:prstGeom prst="rightArrow">
          <a:avLst/>
        </a:prstGeom>
      </dgm:spPr>
    </dgm:pt>
    <dgm:pt modelId="{686B96C7-B834-47EE-B5B3-37CD3AA93799}" type="pres">
      <dgm:prSet presAssocID="{78716952-77CA-43DD-B714-FEA0BA8DB491}" presName="connectorText" presStyleLbl="sibTrans2D1" presStyleIdx="1" presStyleCnt="3"/>
      <dgm:spPr>
        <a:prstGeom prst="leftArrow">
          <a:avLst/>
        </a:prstGeom>
      </dgm:spPr>
    </dgm:pt>
    <dgm:pt modelId="{FD827518-C1AE-4371-A411-2EE3A8D8083C}" type="pres">
      <dgm:prSet presAssocID="{85AA1BC4-7D27-40D6-BB3F-076DDBFF6AD6}" presName="node" presStyleLbl="node1" presStyleIdx="2" presStyleCnt="3">
        <dgm:presLayoutVars>
          <dgm:bulletEnabled val="1"/>
        </dgm:presLayoutVars>
      </dgm:prSet>
      <dgm:spPr/>
    </dgm:pt>
    <dgm:pt modelId="{132C21DE-2667-4A57-A88F-5781628F6FE2}" type="pres">
      <dgm:prSet presAssocID="{C81F6EE4-AB50-454F-AD9C-D010B763D072}" presName="sibTrans" presStyleLbl="sibTrans2D1" presStyleIdx="2" presStyleCnt="3"/>
      <dgm:spPr>
        <a:prstGeom prst="rightArrow">
          <a:avLst/>
        </a:prstGeom>
      </dgm:spPr>
    </dgm:pt>
    <dgm:pt modelId="{6C893ED1-FE1A-4FC3-8797-FD7004A9C420}" type="pres">
      <dgm:prSet presAssocID="{C81F6EE4-AB50-454F-AD9C-D010B763D072}" presName="connectorText" presStyleLbl="sibTrans2D1" presStyleIdx="2" presStyleCnt="3"/>
      <dgm:spPr/>
    </dgm:pt>
  </dgm:ptLst>
  <dgm:cxnLst>
    <dgm:cxn modelId="{C1F02F93-4367-4326-9ACE-26CDEDE03781}" srcId="{1698EA16-F34B-4007-906A-77C9E7EEF958}" destId="{2E57B21F-EE38-4B15-B622-99C5F940127E}" srcOrd="0" destOrd="0" parTransId="{8E5C126D-53D9-40B5-A528-404ED3975965}" sibTransId="{7442B9B2-BCD9-4F96-B6DD-AAA5E3F1E179}"/>
    <dgm:cxn modelId="{4657566A-D394-415D-ADF3-720E4C1B6D3F}" type="presOf" srcId="{85AA1BC4-7D27-40D6-BB3F-076DDBFF6AD6}" destId="{FD827518-C1AE-4371-A411-2EE3A8D8083C}" srcOrd="0" destOrd="0" presId="urn:microsoft.com/office/officeart/2005/8/layout/cycle7"/>
    <dgm:cxn modelId="{9C1B5129-7498-4CFD-B2FC-55708F98AD6D}" type="presOf" srcId="{C81F6EE4-AB50-454F-AD9C-D010B763D072}" destId="{132C21DE-2667-4A57-A88F-5781628F6FE2}" srcOrd="0" destOrd="0" presId="urn:microsoft.com/office/officeart/2005/8/layout/cycle7"/>
    <dgm:cxn modelId="{0B5D3400-CE68-4083-A20C-758B5AA64869}" srcId="{1698EA16-F34B-4007-906A-77C9E7EEF958}" destId="{85AA1BC4-7D27-40D6-BB3F-076DDBFF6AD6}" srcOrd="2" destOrd="0" parTransId="{D4102258-AE6B-438F-8636-859B9037CA1B}" sibTransId="{C81F6EE4-AB50-454F-AD9C-D010B763D072}"/>
    <dgm:cxn modelId="{F3BFB118-ACBE-471F-895C-10BE672F0304}" type="presOf" srcId="{7442B9B2-BCD9-4F96-B6DD-AAA5E3F1E179}" destId="{6FCE6F4E-AA41-4403-81A7-964DF81C18F6}" srcOrd="0" destOrd="0" presId="urn:microsoft.com/office/officeart/2005/8/layout/cycle7"/>
    <dgm:cxn modelId="{DAB87A09-2380-44FD-A50A-222AF7E52F81}" type="presOf" srcId="{220298B2-A8F4-4963-B7B2-316E165DAA7B}" destId="{60CA2515-F114-4130-BFAE-0A953F657629}" srcOrd="0" destOrd="0" presId="urn:microsoft.com/office/officeart/2005/8/layout/cycle7"/>
    <dgm:cxn modelId="{A00AAEB6-D89B-46DA-9652-A68FEF4D2AC8}" type="presOf" srcId="{1698EA16-F34B-4007-906A-77C9E7EEF958}" destId="{04EA6216-8EEF-4268-849D-E6BF233F3137}" srcOrd="0" destOrd="0" presId="urn:microsoft.com/office/officeart/2005/8/layout/cycle7"/>
    <dgm:cxn modelId="{3F650E8C-EABE-4B01-85B1-007E4EF247F6}" type="presOf" srcId="{C81F6EE4-AB50-454F-AD9C-D010B763D072}" destId="{6C893ED1-FE1A-4FC3-8797-FD7004A9C420}" srcOrd="1" destOrd="0" presId="urn:microsoft.com/office/officeart/2005/8/layout/cycle7"/>
    <dgm:cxn modelId="{DDFF430C-9227-4357-878F-D42901445B8C}" type="presOf" srcId="{78716952-77CA-43DD-B714-FEA0BA8DB491}" destId="{4C981C28-9581-4587-BAF8-D13EDA4A90F7}" srcOrd="0" destOrd="0" presId="urn:microsoft.com/office/officeart/2005/8/layout/cycle7"/>
    <dgm:cxn modelId="{E26F670A-D629-4079-9742-22E710B40923}" type="presOf" srcId="{2E57B21F-EE38-4B15-B622-99C5F940127E}" destId="{1D3D030A-F694-4235-A23F-C2B4E26D7039}" srcOrd="0" destOrd="0" presId="urn:microsoft.com/office/officeart/2005/8/layout/cycle7"/>
    <dgm:cxn modelId="{139815A4-D02F-4DA8-A13E-BBA1A51ABDE0}" type="presOf" srcId="{7442B9B2-BCD9-4F96-B6DD-AAA5E3F1E179}" destId="{B2C776C6-C938-419C-8E43-462ED302404B}" srcOrd="1" destOrd="0" presId="urn:microsoft.com/office/officeart/2005/8/layout/cycle7"/>
    <dgm:cxn modelId="{96BB135F-751F-4000-A8AA-3976E76ADD74}" srcId="{1698EA16-F34B-4007-906A-77C9E7EEF958}" destId="{220298B2-A8F4-4963-B7B2-316E165DAA7B}" srcOrd="1" destOrd="0" parTransId="{D6936838-EE08-4C96-9ACC-D46CCF9F1395}" sibTransId="{78716952-77CA-43DD-B714-FEA0BA8DB491}"/>
    <dgm:cxn modelId="{6E9C0C1B-3310-4EEE-B374-3B2B0299CBC8}" type="presOf" srcId="{78716952-77CA-43DD-B714-FEA0BA8DB491}" destId="{686B96C7-B834-47EE-B5B3-37CD3AA93799}" srcOrd="1" destOrd="0" presId="urn:microsoft.com/office/officeart/2005/8/layout/cycle7"/>
    <dgm:cxn modelId="{3A37DB2F-2D65-44B1-87F9-1F6EFF043836}" type="presParOf" srcId="{04EA6216-8EEF-4268-849D-E6BF233F3137}" destId="{1D3D030A-F694-4235-A23F-C2B4E26D7039}" srcOrd="0" destOrd="0" presId="urn:microsoft.com/office/officeart/2005/8/layout/cycle7"/>
    <dgm:cxn modelId="{B44C23E2-71B9-429C-84A5-742EA1BAD7B3}" type="presParOf" srcId="{04EA6216-8EEF-4268-849D-E6BF233F3137}" destId="{6FCE6F4E-AA41-4403-81A7-964DF81C18F6}" srcOrd="1" destOrd="0" presId="urn:microsoft.com/office/officeart/2005/8/layout/cycle7"/>
    <dgm:cxn modelId="{8A61A8B8-0579-46E6-840D-8DE2E60EE416}" type="presParOf" srcId="{6FCE6F4E-AA41-4403-81A7-964DF81C18F6}" destId="{B2C776C6-C938-419C-8E43-462ED302404B}" srcOrd="0" destOrd="0" presId="urn:microsoft.com/office/officeart/2005/8/layout/cycle7"/>
    <dgm:cxn modelId="{B2359D85-A6B9-4169-A013-4AB3F3B954D5}" type="presParOf" srcId="{04EA6216-8EEF-4268-849D-E6BF233F3137}" destId="{60CA2515-F114-4130-BFAE-0A953F657629}" srcOrd="2" destOrd="0" presId="urn:microsoft.com/office/officeart/2005/8/layout/cycle7"/>
    <dgm:cxn modelId="{B21014ED-7433-4CD1-892D-EA657091BA3C}" type="presParOf" srcId="{04EA6216-8EEF-4268-849D-E6BF233F3137}" destId="{4C981C28-9581-4587-BAF8-D13EDA4A90F7}" srcOrd="3" destOrd="0" presId="urn:microsoft.com/office/officeart/2005/8/layout/cycle7"/>
    <dgm:cxn modelId="{F89E343E-BFF0-4549-8C2F-EE972F78DBB3}" type="presParOf" srcId="{4C981C28-9581-4587-BAF8-D13EDA4A90F7}" destId="{686B96C7-B834-47EE-B5B3-37CD3AA93799}" srcOrd="0" destOrd="0" presId="urn:microsoft.com/office/officeart/2005/8/layout/cycle7"/>
    <dgm:cxn modelId="{35EDD253-C997-4517-9B4D-DF9B6F5DB7D4}" type="presParOf" srcId="{04EA6216-8EEF-4268-849D-E6BF233F3137}" destId="{FD827518-C1AE-4371-A411-2EE3A8D8083C}" srcOrd="4" destOrd="0" presId="urn:microsoft.com/office/officeart/2005/8/layout/cycle7"/>
    <dgm:cxn modelId="{CA2ADFA1-60B0-4A8A-BCD9-9CCAC9FCFE09}" type="presParOf" srcId="{04EA6216-8EEF-4268-849D-E6BF233F3137}" destId="{132C21DE-2667-4A57-A88F-5781628F6FE2}" srcOrd="5" destOrd="0" presId="urn:microsoft.com/office/officeart/2005/8/layout/cycle7"/>
    <dgm:cxn modelId="{D2589D3B-ABA2-41B5-AEC2-BF12C9819414}" type="presParOf" srcId="{132C21DE-2667-4A57-A88F-5781628F6FE2}" destId="{6C893ED1-FE1A-4FC3-8797-FD7004A9C420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D1BAB-CC27-49D1-8461-56E10280FDE6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FA6C5-2CCE-4340-9D59-A61D0FBD5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A6C5-2CCE-4340-9D59-A61D0FBD5E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A6C5-2CCE-4340-9D59-A61D0FBD5E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A6C5-2CCE-4340-9D59-A61D0FBD5E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WATER TITLE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671888"/>
            <a:ext cx="64008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3454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5920383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920383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8497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172043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55631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55631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464346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464346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63" y="765175"/>
            <a:ext cx="4405312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765175"/>
            <a:ext cx="4406900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09384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26181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2618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04558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992" y="5822156"/>
            <a:ext cx="2250281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0" y="5822156"/>
            <a:ext cx="2250281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76775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6195" y="3509367"/>
            <a:ext cx="1839516" cy="31075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648" y="3509367"/>
            <a:ext cx="5411391" cy="3107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25140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5796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862642"/>
            <a:ext cx="9144000" cy="2191109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413" y="1017917"/>
            <a:ext cx="6400800" cy="1090627"/>
          </a:xfrm>
        </p:spPr>
        <p:txBody>
          <a:bodyPr anchor="b"/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Spring Template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137621"/>
            <a:ext cx="6400800" cy="82986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Subtitle Here: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78371"/>
            <a:ext cx="9144000" cy="3079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629" y="4037162"/>
            <a:ext cx="2972859" cy="25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17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1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53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n-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1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099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70007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570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974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557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371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9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ATER B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663" y="115888"/>
            <a:ext cx="82946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765175"/>
            <a:ext cx="8964612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663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4413" y="6337300"/>
            <a:ext cx="5759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337300"/>
            <a:ext cx="9572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 smtClean="0">
                <a:solidFill>
                  <a:srgbClr val="4D4D4D"/>
                </a:solidFill>
                <a:latin typeface="Neo Sans" pitchFamily="34" charset="0"/>
                <a:cs typeface="+mn-cs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034" name="Picture 10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035" name="Picture 11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036" name="Picture 12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037" name="Picture 13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038" name="Text Box 1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Beyond Bullet Points</a:t>
            </a:r>
          </a:p>
        </p:txBody>
      </p:sp>
      <p:sp>
        <p:nvSpPr>
          <p:cNvPr id="1039" name="Text Box 15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Slides</a:t>
            </a:r>
          </a:p>
        </p:txBody>
      </p:sp>
      <p:sp>
        <p:nvSpPr>
          <p:cNvPr id="1040" name="Text Box 16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Training</a:t>
            </a:r>
          </a:p>
        </p:txBody>
      </p:sp>
      <p:pic>
        <p:nvPicPr>
          <p:cNvPr id="1041" name="Picture 17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It’s not the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design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of your template, it’s what you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do with it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4" y="187524"/>
            <a:ext cx="8777883" cy="5625703"/>
          </a:xfrm>
          <a:prstGeom prst="rect">
            <a:avLst/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84289" y="339328"/>
            <a:ext cx="5956102" cy="31253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69664" y="5875734"/>
            <a:ext cx="8804672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5920383"/>
            <a:ext cx="7358063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84289" y="1151930"/>
            <a:ext cx="5366742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/>
          <a:srcRect l="27011" t="7394" r="45741" b="14738"/>
          <a:stretch>
            <a:fillRect/>
          </a:stretch>
        </p:blipFill>
        <p:spPr bwMode="auto">
          <a:xfrm>
            <a:off x="299144" y="328166"/>
            <a:ext cx="2491383" cy="533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 l="20703" t="27135" r="45996" b="42004"/>
          <a:stretch>
            <a:fillRect/>
          </a:stretch>
        </p:blipFill>
        <p:spPr bwMode="auto">
          <a:xfrm>
            <a:off x="2884289" y="3548435"/>
            <a:ext cx="3045023" cy="211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/>
          <a:srcRect l="66016" t="21106" r="3514" b="48424"/>
          <a:stretch>
            <a:fillRect/>
          </a:stretch>
        </p:blipFill>
        <p:spPr bwMode="auto">
          <a:xfrm>
            <a:off x="6054328" y="3554016"/>
            <a:ext cx="2786063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  <p:txStyles>
    <p:titleStyle>
      <a:lvl1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ill Sans" pitchFamily="1" charset="0"/>
        </a:defRPr>
      </a:lvl1pPr>
      <a:lvl2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316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73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231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88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4" y="383977"/>
            <a:ext cx="8777883" cy="5420320"/>
          </a:xfrm>
          <a:prstGeom prst="rect">
            <a:avLst/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69664" y="5875734"/>
            <a:ext cx="8804672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78594" y="178595"/>
            <a:ext cx="8777883" cy="5563195"/>
          </a:xfrm>
          <a:prstGeom prst="roundRect">
            <a:avLst>
              <a:gd name="adj" fmla="val 2407"/>
            </a:avLst>
          </a:prstGeom>
          <a:gradFill rotWithShape="0">
            <a:gsLst>
              <a:gs pos="0">
                <a:srgbClr val="FFFFFF"/>
              </a:gs>
              <a:gs pos="100000">
                <a:srgbClr val="BABBC7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1898" y="723305"/>
            <a:ext cx="7349133" cy="4804172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901898" y="464344"/>
            <a:ext cx="7349133" cy="3080742"/>
          </a:xfrm>
          <a:prstGeom prst="roundRect">
            <a:avLst>
              <a:gd name="adj" fmla="val 4347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464345"/>
            <a:ext cx="7358063" cy="507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2144" tIns="0" rIns="3214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06050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1pPr>
      <a:lvl2pPr marL="918562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2pPr>
      <a:lvl3pPr marL="1231074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3pPr>
      <a:lvl4pPr marL="1543586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4pPr>
      <a:lvl5pPr marL="1856098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5pPr>
      <a:lvl6pPr marL="2177539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6pPr>
      <a:lvl7pPr marL="2498980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7pPr>
      <a:lvl8pPr marL="2820421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8pPr>
      <a:lvl9pPr marL="3141861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78594" y="178594"/>
            <a:ext cx="8777883" cy="6509742"/>
          </a:xfrm>
          <a:prstGeom prst="roundRect">
            <a:avLst>
              <a:gd name="adj" fmla="val 2056"/>
            </a:avLst>
          </a:prstGeom>
          <a:gradFill rotWithShape="0">
            <a:gsLst>
              <a:gs pos="0">
                <a:srgbClr val="FFFFFF"/>
              </a:gs>
              <a:gs pos="100000">
                <a:srgbClr val="BABBC7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84" tIns="32142" rIns="64284" bIns="32142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5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296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791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288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783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279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704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129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553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3977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992" y="5822156"/>
            <a:ext cx="4607719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648" y="3509367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  <p:txStyles>
    <p:titleStyle>
      <a:lvl1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+mj-lt"/>
          <a:ea typeface="+mj-ea"/>
          <a:cs typeface="+mj-cs"/>
        </a:defRPr>
      </a:lvl1pPr>
      <a:lvl2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2pPr>
      <a:lvl3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3pPr>
      <a:lvl4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4pPr>
      <a:lvl5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5pPr>
      <a:lvl6pPr marL="339316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6pPr>
      <a:lvl7pPr marL="660773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7pPr>
      <a:lvl8pPr marL="982231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8pPr>
      <a:lvl9pPr marL="1303688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9pPr>
    </p:titleStyle>
    <p:bodyStyle>
      <a:lvl1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xStyles>
    <p:titleStyle>
      <a:lvl1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32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839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351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863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375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816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25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69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413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5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296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791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288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783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279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704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129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553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3977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9" cstate="print">
              <a:alphaModFix amt="95000"/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4484" y="914399"/>
            <a:ext cx="8775032" cy="5763127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08883"/>
            <a:ext cx="9144000" cy="19491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1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085D-F0D8-4288-8435-F915AD73852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5EA5-5F4F-4541-A12A-77C0B3F2FD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208" y="4545857"/>
            <a:ext cx="2377280" cy="20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9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Cognitive and Social Learning Approaches to Personality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GEORGE KELLY: PERSONAL CONSTRUCT THEORY</a:t>
            </a:r>
            <a:endParaRPr lang="en-US" b="1" dirty="0"/>
          </a:p>
        </p:txBody>
      </p:sp>
      <p:pic>
        <p:nvPicPr>
          <p:cNvPr id="9" name="Content Placeholder 8" descr="George Kell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7900" y="1958181"/>
            <a:ext cx="2997200" cy="38100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Born in Kansas in 1905</a:t>
            </a:r>
          </a:p>
          <a:p>
            <a:r>
              <a:rPr lang="en-US" sz="2400" dirty="0" smtClean="0"/>
              <a:t>Parents were very religious</a:t>
            </a:r>
          </a:p>
          <a:p>
            <a:r>
              <a:rPr lang="en-US" sz="2400" dirty="0" smtClean="0"/>
              <a:t>Originally interested in physics and math but changed to clinical psychology and education</a:t>
            </a:r>
          </a:p>
          <a:p>
            <a:r>
              <a:rPr lang="en-US" sz="2400" dirty="0" smtClean="0"/>
              <a:t>Most of career was spent at Ohio State.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Kelly’s Basic Beliefs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Humans as scientists</a:t>
            </a:r>
            <a:endParaRPr lang="en-US" i="1" dirty="0" smtClean="0"/>
          </a:p>
          <a:p>
            <a:pPr lvl="1"/>
            <a:r>
              <a:rPr lang="en-US" dirty="0" smtClean="0"/>
              <a:t>People try to understand, predict, and control events in their lives</a:t>
            </a:r>
          </a:p>
          <a:p>
            <a:pPr lvl="1"/>
            <a:r>
              <a:rPr lang="en-US" dirty="0" smtClean="0"/>
              <a:t>They’re less distressed if they have an explanation of why something occurred.</a:t>
            </a:r>
          </a:p>
          <a:p>
            <a:pPr lvl="1"/>
            <a:r>
              <a:rPr lang="en-US" dirty="0" smtClean="0"/>
              <a:t>We’re motivated to find meaning in our life circumstances and use this meaning to anticipate what will happen next.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Personal Constructs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Beliefs about the world that serve as our hypotheses to make the world meaningful</a:t>
            </a:r>
          </a:p>
          <a:p>
            <a:r>
              <a:rPr lang="en-US" dirty="0" smtClean="0"/>
              <a:t>Usually bipolar (opposite) categorical concepts (attractive/unattractive, intelligent/not smart, friendly/hostile)</a:t>
            </a:r>
          </a:p>
          <a:p>
            <a:r>
              <a:rPr lang="en-US" dirty="0" smtClean="0"/>
              <a:t>We use these constructs in our first impressions of others and automatically categorize them into our categorical constructs.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Personality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According to Kelly, personality consists of differences in how we construe the world, especially the social world.</a:t>
            </a:r>
          </a:p>
          <a:p>
            <a:r>
              <a:rPr lang="en-US" sz="2800" dirty="0" smtClean="0"/>
              <a:t>Some people have more </a:t>
            </a:r>
            <a:r>
              <a:rPr lang="en-US" sz="2800" b="1" dirty="0" smtClean="0"/>
              <a:t>cognitive complexity </a:t>
            </a:r>
            <a:r>
              <a:rPr lang="en-US" sz="2800" dirty="0" smtClean="0"/>
              <a:t>than others, as measured by </a:t>
            </a:r>
            <a:r>
              <a:rPr lang="en-US" sz="2800" i="1" dirty="0" smtClean="0"/>
              <a:t>The Role Construct Repertory Test</a:t>
            </a:r>
            <a:r>
              <a:rPr lang="en-US" sz="2800" dirty="0" smtClean="0"/>
              <a:t> (REP Test).</a:t>
            </a:r>
          </a:p>
          <a:p>
            <a:r>
              <a:rPr lang="en-US" sz="2800" dirty="0" smtClean="0"/>
              <a:t>People high in cognitive complexity are better able to predict what others will do and relate to them.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Anxiety, according to Kelly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Anxiety is the result of not being able to understand and predict life events</a:t>
            </a:r>
          </a:p>
          <a:p>
            <a:r>
              <a:rPr lang="en-US" dirty="0" smtClean="0"/>
              <a:t>Unpredictability </a:t>
            </a:r>
            <a:r>
              <a:rPr lang="en-US" dirty="0" smtClean="0">
                <a:sym typeface="Wingdings" pitchFamily="2" charset="2"/>
              </a:rPr>
              <a:t>anxiety</a:t>
            </a:r>
            <a:endParaRPr lang="en-US" dirty="0" smtClean="0"/>
          </a:p>
          <a:p>
            <a:r>
              <a:rPr lang="en-US" dirty="0" smtClean="0"/>
              <a:t>The result of our personal constructs failing to make sense of our circumstances </a:t>
            </a:r>
          </a:p>
          <a:p>
            <a:r>
              <a:rPr lang="en-US" dirty="0" smtClean="0"/>
              <a:t>Constructs that are either too rigid or are applied too liberally fail.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Steps of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Kelly’s therapy was known as </a:t>
            </a:r>
            <a:r>
              <a:rPr lang="en-US" b="1" dirty="0" smtClean="0"/>
              <a:t>reconstruction.</a:t>
            </a:r>
          </a:p>
          <a:p>
            <a:r>
              <a:rPr lang="en-US" dirty="0" smtClean="0"/>
              <a:t>Used </a:t>
            </a:r>
            <a:r>
              <a:rPr lang="en-US" b="1" dirty="0" smtClean="0"/>
              <a:t>role-playing</a:t>
            </a:r>
            <a:r>
              <a:rPr lang="en-US" dirty="0" smtClean="0"/>
              <a:t> in his theory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Elaborating the complaint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Elaborating the construct system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Locus of Control (Julian </a:t>
            </a:r>
            <a:r>
              <a:rPr lang="en-US" b="1" dirty="0" err="1" smtClean="0"/>
              <a:t>Rotter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Describes one’s perception of responsibility for the events in his or her life</a:t>
            </a:r>
          </a:p>
          <a:p>
            <a:r>
              <a:rPr lang="en-US" sz="2400" dirty="0" smtClean="0"/>
              <a:t>Is responsibility located internally or externally?</a:t>
            </a:r>
          </a:p>
          <a:p>
            <a:r>
              <a:rPr lang="en-US" sz="2400" dirty="0" err="1" smtClean="0"/>
              <a:t>Rotter</a:t>
            </a:r>
            <a:r>
              <a:rPr lang="en-US" sz="2400" dirty="0" smtClean="0"/>
              <a:t> was a social learning theorist who studied how people have different expectations for reinforcement.</a:t>
            </a:r>
          </a:p>
          <a:p>
            <a:r>
              <a:rPr lang="en-US" sz="2400" dirty="0" smtClean="0"/>
              <a:t>Some people believe they are in control of the reinforcement.  These are called </a:t>
            </a:r>
            <a:r>
              <a:rPr lang="en-US" sz="2400" b="1" dirty="0" smtClean="0"/>
              <a:t>internals.</a:t>
            </a:r>
          </a:p>
          <a:p>
            <a:r>
              <a:rPr lang="en-US" sz="2400" dirty="0" smtClean="0"/>
              <a:t>Others fail to see the link between their behavior and reinforcement (</a:t>
            </a:r>
            <a:r>
              <a:rPr lang="en-US" sz="2400" b="1" dirty="0" smtClean="0"/>
              <a:t>externals).</a:t>
            </a:r>
            <a:endParaRPr lang="en-US" sz="2400" dirty="0" smtClean="0"/>
          </a:p>
          <a:p>
            <a:r>
              <a:rPr lang="en-US" sz="2400" dirty="0" smtClean="0"/>
              <a:t>This is </a:t>
            </a:r>
            <a:r>
              <a:rPr lang="en-US" sz="2400" dirty="0" err="1" smtClean="0"/>
              <a:t>Rotter’s</a:t>
            </a:r>
            <a:r>
              <a:rPr lang="en-US" sz="2400" dirty="0" smtClean="0"/>
              <a:t> </a:t>
            </a:r>
            <a:r>
              <a:rPr lang="en-US" sz="2400" b="1" dirty="0" smtClean="0"/>
              <a:t>expectancy model</a:t>
            </a:r>
            <a:r>
              <a:rPr lang="en-US" sz="2400" dirty="0" smtClean="0"/>
              <a:t> of learning.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Generalized Expectancies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Generalized expectancies: a person’s expectations for reinforcement hold across a variety of situations. </a:t>
            </a:r>
          </a:p>
          <a:p>
            <a:r>
              <a:rPr lang="en-US" sz="2800" b="1" dirty="0" smtClean="0"/>
              <a:t>External locus of control</a:t>
            </a:r>
            <a:r>
              <a:rPr lang="en-US" sz="2800" dirty="0" smtClean="0"/>
              <a:t>—generalized expectancy that events are outside of one’s control (based on luck, chance, fate)</a:t>
            </a:r>
          </a:p>
          <a:p>
            <a:r>
              <a:rPr lang="en-US" sz="2800" b="1" dirty="0" smtClean="0"/>
              <a:t>Internal locus of control</a:t>
            </a:r>
            <a:r>
              <a:rPr lang="en-US" sz="2800" dirty="0" smtClean="0"/>
              <a:t>—generalized expectancy that one has control over events</a:t>
            </a:r>
          </a:p>
          <a:p>
            <a:r>
              <a:rPr lang="en-US" sz="2800" dirty="0" smtClean="0"/>
              <a:t>Internal LOC is associated with better outcomes.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Learned Helplessness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Animals (including humans) when subjected to unpleasant and inescapable circumstances, become passive and accepting of a situation, in effect learning to be helpless</a:t>
            </a:r>
          </a:p>
          <a:p>
            <a:pPr>
              <a:defRPr/>
            </a:pPr>
            <a:r>
              <a:rPr lang="en-US" dirty="0" smtClean="0"/>
              <a:t>Originated from learning theory</a:t>
            </a:r>
          </a:p>
          <a:p>
            <a:pPr>
              <a:defRPr/>
            </a:pPr>
            <a:r>
              <a:rPr lang="en-US" dirty="0" smtClean="0"/>
              <a:t>Associated with Martin Seligman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Explanatory Styles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Explanatory style: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Tendency that some people have to use certain </a:t>
            </a:r>
            <a:r>
              <a:rPr lang="en-US" dirty="0" err="1" smtClean="0"/>
              <a:t>attributional</a:t>
            </a:r>
            <a:r>
              <a:rPr lang="en-US" dirty="0" smtClean="0"/>
              <a:t> categories when explaining causes of events</a:t>
            </a:r>
          </a:p>
          <a:p>
            <a:pPr>
              <a:defRPr/>
            </a:pPr>
            <a:r>
              <a:rPr lang="en-US" dirty="0" smtClean="0"/>
              <a:t>Three broad categories of attributions</a:t>
            </a:r>
          </a:p>
          <a:p>
            <a:pPr marL="68580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External or internal</a:t>
            </a:r>
          </a:p>
          <a:p>
            <a:pPr marL="68580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Stable or unstable</a:t>
            </a:r>
          </a:p>
          <a:p>
            <a:pPr marL="685800" lvl="1" indent="-4572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Global or specific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Cognition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general term referring to awareness and thinking</a:t>
            </a:r>
          </a:p>
          <a:p>
            <a:r>
              <a:rPr lang="en-US" dirty="0" smtClean="0"/>
              <a:t>Basic focus of cognitive approach to person is </a:t>
            </a:r>
            <a:r>
              <a:rPr lang="en-US" b="1" dirty="0" smtClean="0"/>
              <a:t>differences in how people think.</a:t>
            </a:r>
          </a:p>
          <a:p>
            <a:r>
              <a:rPr lang="en-US" dirty="0" smtClean="0"/>
              <a:t>Approach grew rapidly in 1970s-80s.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Information Processing</a:t>
            </a:r>
            <a:r>
              <a:rPr lang="en-US" dirty="0" smtClean="0"/>
              <a:t>: the transformation of sensory input into mental representations and manipulations of such representations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More about Explanatory Styles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Optimistic explanatory style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Specific</a:t>
            </a:r>
          </a:p>
          <a:p>
            <a:r>
              <a:rPr lang="en-US" dirty="0" smtClean="0"/>
              <a:t>Pessimistic explanatory style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Global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Personality Revealed Through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of this approach is on </a:t>
            </a:r>
            <a:r>
              <a:rPr lang="en-US" b="1" dirty="0" smtClean="0"/>
              <a:t>intention</a:t>
            </a:r>
            <a:r>
              <a:rPr lang="en-US" dirty="0" smtClean="0"/>
              <a:t>—what the person wants to happen; what they want to achieve in life.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Little’s Personal Projects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project—a set of relevant actions intended to achieve a goal that one has selected.</a:t>
            </a:r>
          </a:p>
          <a:p>
            <a:r>
              <a:rPr lang="en-US" dirty="0" smtClean="0"/>
              <a:t>Little believes personal projects reflect personality because they reflect how people navigate through their daily life.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Findings regarding Personal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Neurotic people rate projects as stressful, difficult, likely to end in failure, and outside their control. They don’t make much progress toward goals.</a:t>
            </a:r>
          </a:p>
          <a:p>
            <a:r>
              <a:rPr lang="en-US" sz="2400" dirty="0" smtClean="0"/>
              <a:t>Overall happiness is related to feeling in control of personal projects.</a:t>
            </a:r>
          </a:p>
          <a:p>
            <a:r>
              <a:rPr lang="en-US" sz="2400" dirty="0" smtClean="0"/>
              <a:t>Low stress, high control, and high optimism regardless projects predict overall levels of happiness and life satisfaction.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Bandura’s</a:t>
            </a:r>
            <a:r>
              <a:rPr lang="en-US" b="1" dirty="0" smtClean="0"/>
              <a:t> Social Learning Theory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 smtClean="0"/>
              <a:t>Bandura</a:t>
            </a:r>
            <a:r>
              <a:rPr lang="en-US" sz="2400" dirty="0" smtClean="0"/>
              <a:t> was trained as a classical behaviorist.</a:t>
            </a:r>
          </a:p>
          <a:p>
            <a:r>
              <a:rPr lang="en-US" sz="2400" dirty="0" err="1" smtClean="0"/>
              <a:t>Bobo</a:t>
            </a:r>
            <a:r>
              <a:rPr lang="en-US" sz="2400" dirty="0" smtClean="0"/>
              <a:t> doll experiments—”discovered” observational learning.</a:t>
            </a:r>
          </a:p>
          <a:p>
            <a:r>
              <a:rPr lang="en-US" sz="2400" dirty="0" smtClean="0"/>
              <a:t>Argued that people are reflective, have intentions &amp; forethought, and can monitor their progress toward goals, and can learn through observation.</a:t>
            </a:r>
            <a:endParaRPr lang="en-US" sz="2400" dirty="0"/>
          </a:p>
        </p:txBody>
      </p:sp>
      <p:pic>
        <p:nvPicPr>
          <p:cNvPr id="6" name="Content Placeholder 5" descr="Bandura2004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0194" y="1752600"/>
            <a:ext cx="2285981" cy="331073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Self-Efficacy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belief that you can accomplish what you set out to achieve.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371600" y="2286000"/>
          <a:ext cx="5029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Dweck’s</a:t>
            </a:r>
            <a:r>
              <a:rPr lang="en-US" b="1" dirty="0" smtClean="0"/>
              <a:t> Theory of Mastery Orientation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Looked at differences in students who persisted in the face of failure and those who gave up.</a:t>
            </a:r>
          </a:p>
          <a:p>
            <a:r>
              <a:rPr lang="en-US" sz="2400" dirty="0" smtClean="0"/>
              <a:t>Found that their </a:t>
            </a:r>
            <a:r>
              <a:rPr lang="en-US" sz="2400" b="1" dirty="0" smtClean="0"/>
              <a:t>implicit beliefs</a:t>
            </a:r>
            <a:r>
              <a:rPr lang="en-US" sz="2400" dirty="0" smtClean="0"/>
              <a:t> about the nature of intelligence impacted how they approached challenging tasks.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Entity theory of intelligence</a:t>
            </a:r>
            <a:r>
              <a:rPr lang="en-US" sz="2400" b="1" dirty="0" smtClean="0"/>
              <a:t>:</a:t>
            </a:r>
            <a:r>
              <a:rPr lang="en-US" sz="2400" dirty="0" smtClean="0"/>
              <a:t> some people view intelligence as fixed and unchangeable; shy away from challenges &amp; give up in face of failure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Incremental theory of intelligence</a:t>
            </a:r>
            <a:r>
              <a:rPr lang="en-US" sz="2400" b="1" dirty="0" smtClean="0"/>
              <a:t>: </a:t>
            </a:r>
            <a:r>
              <a:rPr lang="en-US" sz="2400" dirty="0" smtClean="0"/>
              <a:t>view intelligence as changeable with hard work. Set mastery goals and seek challenges.</a:t>
            </a:r>
          </a:p>
          <a:p>
            <a:r>
              <a:rPr lang="en-US" sz="2400" dirty="0" smtClean="0"/>
              <a:t>We should praise effort, not ability.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Theory of Regulatory Focus (E. Tory Higgins)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regulate goal-directed behaviors in two distinct ways serving two distinct needs:</a:t>
            </a:r>
          </a:p>
          <a:p>
            <a:pPr lvl="1"/>
            <a:r>
              <a:rPr lang="en-US" b="1" dirty="0" smtClean="0"/>
              <a:t>Promotion focus</a:t>
            </a:r>
            <a:r>
              <a:rPr lang="en-US" dirty="0" smtClean="0"/>
              <a:t>: concerned with advancement, growth, accomplishments; “going for the gold.” Correlates with extraversion &amp; behavioral activation.</a:t>
            </a:r>
          </a:p>
          <a:p>
            <a:pPr lvl="1"/>
            <a:r>
              <a:rPr lang="en-US" b="1" dirty="0" smtClean="0"/>
              <a:t>Prevention focus: </a:t>
            </a:r>
            <a:r>
              <a:rPr lang="en-US" dirty="0" smtClean="0"/>
              <a:t>motivated to prevent failure; correlates with neuroticism and harm avoidance and negatively with impulsivity.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Mischel’s</a:t>
            </a:r>
            <a:r>
              <a:rPr lang="en-US" b="1" dirty="0" smtClean="0"/>
              <a:t> Cognitive-Affective Personality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Mischel</a:t>
            </a:r>
            <a:r>
              <a:rPr lang="en-US" sz="2400" dirty="0" smtClean="0"/>
              <a:t> believed in behavioral specificity—behavior is more strongly influenced by the situation than by personality.</a:t>
            </a:r>
          </a:p>
          <a:p>
            <a:r>
              <a:rPr lang="en-US" sz="2400" dirty="0" smtClean="0"/>
              <a:t>Personality – not a collection of traits but an organization of cognitive &amp; affective activities that influence how we respond to certain kinds of situations.</a:t>
            </a:r>
          </a:p>
          <a:p>
            <a:r>
              <a:rPr lang="en-US" sz="2400" dirty="0" smtClean="0"/>
              <a:t>Focused on </a:t>
            </a:r>
            <a:r>
              <a:rPr lang="en-US" sz="2400" i="1" dirty="0" smtClean="0"/>
              <a:t>processes</a:t>
            </a:r>
            <a:r>
              <a:rPr lang="en-US" sz="2400" dirty="0" smtClean="0"/>
              <a:t> rather than static traits.</a:t>
            </a:r>
          </a:p>
          <a:p>
            <a:r>
              <a:rPr lang="en-US" sz="2400" dirty="0" smtClean="0"/>
              <a:t>We use different thoughts &amp; emotions to meet each situation.</a:t>
            </a: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If…then propositions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situation A, then person does X, but if situation B, person does Y. </a:t>
            </a:r>
            <a:endParaRPr lang="en-US" dirty="0" smtClean="0"/>
          </a:p>
          <a:p>
            <a:r>
              <a:rPr lang="en-US" dirty="0" smtClean="0"/>
              <a:t>If-Then situation-behavior patterns are stable and highly specific.</a:t>
            </a:r>
          </a:p>
          <a:p>
            <a:r>
              <a:rPr lang="en-US" dirty="0" smtClean="0"/>
              <a:t>Form </a:t>
            </a:r>
            <a:r>
              <a:rPr lang="en-US" b="1" dirty="0" smtClean="0"/>
              <a:t>behavioral signatures</a:t>
            </a:r>
            <a:r>
              <a:rPr lang="en-US" dirty="0" smtClean="0"/>
              <a:t>—personality consistencies found in distinctive If-then patterns of variability across situations.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 Levels of Analysis in the Cognitive Approach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</a:p>
          <a:p>
            <a:pPr lvl="1"/>
            <a:r>
              <a:rPr lang="en-US" sz="1800" dirty="0" smtClean="0"/>
              <a:t>Field Dependence/Independence (</a:t>
            </a:r>
            <a:r>
              <a:rPr lang="en-US" sz="1800" dirty="0" err="1" smtClean="0"/>
              <a:t>Witkin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Reducer/Augmenter Theory of Pain Tolerance (Petrie)</a:t>
            </a:r>
          </a:p>
          <a:p>
            <a:r>
              <a:rPr lang="en-US" dirty="0" smtClean="0"/>
              <a:t>Interpretation</a:t>
            </a:r>
          </a:p>
          <a:p>
            <a:pPr lvl="1"/>
            <a:r>
              <a:rPr lang="en-US" sz="1800" dirty="0" smtClean="0"/>
              <a:t>Personal Construct Theory (Kelly)</a:t>
            </a:r>
          </a:p>
          <a:p>
            <a:pPr lvl="1"/>
            <a:r>
              <a:rPr lang="en-US" sz="1800" dirty="0" smtClean="0"/>
              <a:t>Locus of Control (</a:t>
            </a:r>
            <a:r>
              <a:rPr lang="en-US" sz="1800" dirty="0" err="1" smtClean="0"/>
              <a:t>Rotter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Learned Helplessness (Seligman)</a:t>
            </a:r>
          </a:p>
          <a:p>
            <a:r>
              <a:rPr lang="en-US" dirty="0" smtClean="0"/>
              <a:t> Conscious Goals</a:t>
            </a:r>
          </a:p>
          <a:p>
            <a:pPr lvl="1"/>
            <a:r>
              <a:rPr lang="en-US" sz="1600" dirty="0" smtClean="0"/>
              <a:t>Personal Projects Analysis (Little)</a:t>
            </a:r>
          </a:p>
          <a:p>
            <a:pPr lvl="1"/>
            <a:r>
              <a:rPr lang="en-US" sz="1600" dirty="0" smtClean="0"/>
              <a:t>Theory of Mastery Orientation (</a:t>
            </a:r>
            <a:r>
              <a:rPr lang="en-US" sz="1600" dirty="0" err="1" smtClean="0"/>
              <a:t>Dweck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Theory of Regulatory Focus (Higgins)</a:t>
            </a:r>
          </a:p>
          <a:p>
            <a:pPr lvl="1"/>
            <a:r>
              <a:rPr lang="en-US" sz="1600" dirty="0" smtClean="0"/>
              <a:t>Cognitive-Affective Personality System—CAPS (</a:t>
            </a:r>
            <a:r>
              <a:rPr lang="en-US" sz="1600" dirty="0" err="1" smtClean="0"/>
              <a:t>Mischel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Field Dependence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hard time seeing the trees for the forest; interested in the big picture, not the details</a:t>
            </a:r>
          </a:p>
          <a:p>
            <a:r>
              <a:rPr lang="en-US" dirty="0" smtClean="0"/>
              <a:t>Known as global learners</a:t>
            </a:r>
          </a:p>
          <a:p>
            <a:r>
              <a:rPr lang="en-US" dirty="0" smtClean="0"/>
              <a:t>Attentive to social cues; people-oriented</a:t>
            </a:r>
          </a:p>
          <a:p>
            <a:r>
              <a:rPr lang="en-US" dirty="0" smtClean="0"/>
              <a:t>Tend to get along well with others</a:t>
            </a:r>
          </a:p>
          <a:p>
            <a:r>
              <a:rPr lang="en-US" dirty="0" smtClean="0"/>
              <a:t>Tend to major in social sciences &amp; </a:t>
            </a:r>
          </a:p>
          <a:p>
            <a:pPr>
              <a:buNone/>
            </a:pPr>
            <a:r>
              <a:rPr lang="en-US" dirty="0" smtClean="0"/>
              <a:t>	education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Field Independence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see the forest for the trees; focused on details</a:t>
            </a:r>
          </a:p>
          <a:p>
            <a:r>
              <a:rPr lang="en-US" dirty="0" smtClean="0"/>
              <a:t>Known as analytical learners</a:t>
            </a:r>
          </a:p>
          <a:p>
            <a:r>
              <a:rPr lang="en-US" dirty="0" smtClean="0"/>
              <a:t>Function more independently</a:t>
            </a:r>
          </a:p>
          <a:p>
            <a:r>
              <a:rPr lang="en-US" dirty="0" smtClean="0"/>
              <a:t>More detached from others</a:t>
            </a:r>
          </a:p>
          <a:p>
            <a:r>
              <a:rPr lang="en-US" dirty="0" smtClean="0"/>
              <a:t>Prefer natural science, math, engineering as majors</a:t>
            </a:r>
          </a:p>
          <a:p>
            <a:r>
              <a:rPr lang="en-US" dirty="0" smtClean="0"/>
              <a:t>More creative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Research findings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Field independent people </a:t>
            </a:r>
          </a:p>
          <a:p>
            <a:pPr lvl="1"/>
            <a:r>
              <a:rPr lang="en-US" sz="2000" dirty="0" smtClean="0"/>
              <a:t>learn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languages better	</a:t>
            </a:r>
          </a:p>
          <a:p>
            <a:pPr lvl="1"/>
            <a:r>
              <a:rPr lang="en-US" sz="2000" dirty="0" smtClean="0"/>
              <a:t>Better able to interpret facial expressions in complex photographs</a:t>
            </a:r>
          </a:p>
          <a:p>
            <a:pPr lvl="1"/>
            <a:r>
              <a:rPr lang="en-US" sz="2000" dirty="0" smtClean="0"/>
              <a:t>Do better with web-based “sensory overload” tasks</a:t>
            </a:r>
          </a:p>
          <a:p>
            <a:pPr lvl="1"/>
            <a:r>
              <a:rPr lang="en-US" sz="2000" dirty="0" smtClean="0"/>
              <a:t>Perform better in high-stress, ambiguous situations (police officers)</a:t>
            </a:r>
          </a:p>
          <a:p>
            <a:pPr lvl="1"/>
            <a:r>
              <a:rPr lang="en-US" sz="2000" dirty="0" smtClean="0"/>
              <a:t>More easily find patterns and make generalizations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Field dependent people</a:t>
            </a:r>
          </a:p>
          <a:p>
            <a:pPr lvl="1"/>
            <a:r>
              <a:rPr lang="en-US" dirty="0" smtClean="0"/>
              <a:t>Better social skills</a:t>
            </a:r>
          </a:p>
          <a:p>
            <a:pPr lvl="1"/>
            <a:r>
              <a:rPr lang="en-US" dirty="0" smtClean="0"/>
              <a:t>More interested in content, not grammar</a:t>
            </a:r>
          </a:p>
          <a:p>
            <a:pPr lvl="1"/>
            <a:r>
              <a:rPr lang="en-US" dirty="0" smtClean="0"/>
              <a:t>Have a harder time ignoring distracting information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31215"/>
          </a:xfrm>
        </p:spPr>
        <p:txBody>
          <a:bodyPr/>
          <a:lstStyle/>
          <a:p>
            <a:pPr algn="ctr"/>
            <a:r>
              <a:rPr lang="en-US" b="1" dirty="0" smtClean="0"/>
              <a:t>How Field Independence/Dependence is Assessed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Witkin</a:t>
            </a:r>
            <a:r>
              <a:rPr lang="en-US" dirty="0" smtClean="0"/>
              <a:t> first used the </a:t>
            </a:r>
            <a:r>
              <a:rPr lang="en-US" b="1" dirty="0" smtClean="0"/>
              <a:t>Rod and Frame Test </a:t>
            </a:r>
            <a:r>
              <a:rPr lang="en-US" dirty="0" smtClean="0"/>
              <a:t>in which Ss had to sit in a dark room and adjust a rod until it was perpendicular to a frame</a:t>
            </a:r>
          </a:p>
          <a:p>
            <a:r>
              <a:rPr lang="en-US" dirty="0" smtClean="0"/>
              <a:t>Easier method today is the </a:t>
            </a:r>
            <a:r>
              <a:rPr lang="en-US" b="1" dirty="0" smtClean="0"/>
              <a:t>Embedded Figures Test (EFT),</a:t>
            </a:r>
            <a:r>
              <a:rPr lang="en-US" dirty="0" smtClean="0"/>
              <a:t> which can be adapted for children and for group settings. </a:t>
            </a:r>
          </a:p>
          <a:p>
            <a:r>
              <a:rPr lang="en-US" dirty="0" smtClean="0"/>
              <a:t>EFT is often used in education.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Reducer/Augmenter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Petrie—induced pain in Ss to see how much they could tolerate. </a:t>
            </a:r>
          </a:p>
          <a:p>
            <a:r>
              <a:rPr lang="en-US" sz="2400" dirty="0" smtClean="0"/>
              <a:t>Theorized that people who could tolerate pain well had a nervous system that dampened/reduced the effects of sensory stimulation.</a:t>
            </a:r>
          </a:p>
          <a:p>
            <a:r>
              <a:rPr lang="en-US" sz="2400" dirty="0" smtClean="0"/>
              <a:t>Seems to be related to extraversion and sensation-seeking.</a:t>
            </a:r>
          </a:p>
          <a:p>
            <a:r>
              <a:rPr lang="en-US" sz="2400" dirty="0" smtClean="0"/>
              <a:t>Low pain tolerance people augment or amplify the perception of sensory information.</a:t>
            </a:r>
          </a:p>
          <a:p>
            <a:r>
              <a:rPr lang="en-US" sz="2400" dirty="0" smtClean="0"/>
              <a:t>Theory came to be known as Reducer/Augmenter</a:t>
            </a:r>
          </a:p>
          <a:p>
            <a:pPr lvl="1">
              <a:buNone/>
            </a:pPr>
            <a:r>
              <a:rPr lang="en-US" sz="2400" dirty="0" smtClean="0"/>
              <a:t>Theory.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Findings regarding Reducer/Augmenter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Reducers </a:t>
            </a:r>
          </a:p>
          <a:p>
            <a:pPr lvl="1"/>
            <a:r>
              <a:rPr lang="en-US" sz="2000" dirty="0" smtClean="0"/>
              <a:t>drink more coffee, smoke more, and have a lower threshold for boredom than augmenters do. </a:t>
            </a:r>
          </a:p>
          <a:p>
            <a:pPr lvl="1"/>
            <a:r>
              <a:rPr lang="en-US" sz="2000" dirty="0" smtClean="0"/>
              <a:t>Reducers start smoking at an earlier age, have episodes of minor delinquency in adolescence, use more psychoactive drugs, and listen to louder music.</a:t>
            </a:r>
          </a:p>
          <a:p>
            <a:pPr lvl="1"/>
            <a:r>
              <a:rPr lang="en-US" sz="2000" dirty="0" smtClean="0"/>
              <a:t>They may use substances to artificially lift their arousal.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Augmenters</a:t>
            </a:r>
            <a:r>
              <a:rPr lang="en-US" dirty="0" smtClean="0"/>
              <a:t>	</a:t>
            </a:r>
          </a:p>
          <a:p>
            <a:pPr lvl="1"/>
            <a:r>
              <a:rPr lang="en-US" sz="2000" dirty="0" smtClean="0"/>
              <a:t>Show larger brain responses to flashes of light and bursts of noise than reducers do.</a:t>
            </a:r>
          </a:p>
          <a:p>
            <a:pPr lvl="1"/>
            <a:r>
              <a:rPr lang="en-US" sz="2000" dirty="0" smtClean="0"/>
              <a:t>Show a steeper rate of change with increasing stimulus intensity.</a:t>
            </a:r>
          </a:p>
          <a:p>
            <a:pPr lvl="1"/>
            <a:r>
              <a:rPr lang="en-US" sz="2000" dirty="0" smtClean="0"/>
              <a:t>Differences seem to arise in infancy.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olors">
  <a:themeElements>
    <a:clrScheme name="water template">
      <a:dk1>
        <a:srgbClr val="073293"/>
      </a:dk1>
      <a:lt1>
        <a:srgbClr val="FFFFFF"/>
      </a:lt1>
      <a:dk2>
        <a:srgbClr val="FFFFFF"/>
      </a:dk2>
      <a:lt2>
        <a:srgbClr val="00BDFA"/>
      </a:lt2>
      <a:accent1>
        <a:srgbClr val="00BDFA"/>
      </a:accent1>
      <a:accent2>
        <a:srgbClr val="073293"/>
      </a:accent2>
      <a:accent3>
        <a:srgbClr val="FFFFFF"/>
      </a:accent3>
      <a:accent4>
        <a:srgbClr val="0090C1"/>
      </a:accent4>
      <a:accent5>
        <a:srgbClr val="AADBFC"/>
      </a:accent5>
      <a:accent6>
        <a:srgbClr val="062C85"/>
      </a:accent6>
      <a:hlink>
        <a:srgbClr val="2375FF"/>
      </a:hlink>
      <a:folHlink>
        <a:srgbClr val="84E0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73293"/>
        </a:dk1>
        <a:lt1>
          <a:srgbClr val="FFFFFF"/>
        </a:lt1>
        <a:dk2>
          <a:srgbClr val="FFFFFF"/>
        </a:dk2>
        <a:lt2>
          <a:srgbClr val="00BDFA"/>
        </a:lt2>
        <a:accent1>
          <a:srgbClr val="00BDFA"/>
        </a:accent1>
        <a:accent2>
          <a:srgbClr val="073293"/>
        </a:accent2>
        <a:accent3>
          <a:srgbClr val="FFFFFF"/>
        </a:accent3>
        <a:accent4>
          <a:srgbClr val="05297D"/>
        </a:accent4>
        <a:accent5>
          <a:srgbClr val="AADBFC"/>
        </a:accent5>
        <a:accent6>
          <a:srgbClr val="062C85"/>
        </a:accent6>
        <a:hlink>
          <a:srgbClr val="2375FF"/>
        </a:hlink>
        <a:folHlink>
          <a:srgbClr val="84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t’s not the design of your template">
  <a:themeElements>
    <a:clrScheme name="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ocks">
  <a:themeElements>
    <a:clrScheme name="">
      <a:dk1>
        <a:srgbClr val="000000"/>
      </a:dk1>
      <a:lt1>
        <a:srgbClr val="FFFFFF"/>
      </a:lt1>
      <a:dk2>
        <a:srgbClr val="7C7C84"/>
      </a:dk2>
      <a:lt2>
        <a:srgbClr val="FFFFFF"/>
      </a:lt2>
      <a:accent1>
        <a:srgbClr val="D35A07"/>
      </a:accent1>
      <a:accent2>
        <a:srgbClr val="F31B49"/>
      </a:accent2>
      <a:accent3>
        <a:srgbClr val="BFBFC2"/>
      </a:accent3>
      <a:accent4>
        <a:srgbClr val="DADADA"/>
      </a:accent4>
      <a:accent5>
        <a:srgbClr val="E6B5AA"/>
      </a:accent5>
      <a:accent6>
        <a:srgbClr val="DC1741"/>
      </a:accent6>
      <a:hlink>
        <a:srgbClr val="D09B28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C7C84"/>
      </a:dk2>
      <a:lt2>
        <a:srgbClr val="FFFFFF"/>
      </a:lt2>
      <a:accent1>
        <a:srgbClr val="D35A07"/>
      </a:accent1>
      <a:accent2>
        <a:srgbClr val="F31B49"/>
      </a:accent2>
      <a:accent3>
        <a:srgbClr val="BFBFC2"/>
      </a:accent3>
      <a:accent4>
        <a:srgbClr val="DADADA"/>
      </a:accent4>
      <a:accent5>
        <a:srgbClr val="E6B5AA"/>
      </a:accent5>
      <a:accent6>
        <a:srgbClr val="DC1741"/>
      </a:accent6>
      <a:hlink>
        <a:srgbClr val="D09B28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7C7C84"/>
      </a:dk2>
      <a:lt2>
        <a:srgbClr val="FFFFFF"/>
      </a:lt2>
      <a:accent1>
        <a:srgbClr val="D35A07"/>
      </a:accent1>
      <a:accent2>
        <a:srgbClr val="F31B49"/>
      </a:accent2>
      <a:accent3>
        <a:srgbClr val="BFBFC2"/>
      </a:accent3>
      <a:accent4>
        <a:srgbClr val="DADADA"/>
      </a:accent4>
      <a:accent5>
        <a:srgbClr val="E6B5AA"/>
      </a:accent5>
      <a:accent6>
        <a:srgbClr val="DC1741"/>
      </a:accent6>
      <a:hlink>
        <a:srgbClr val="D09B28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D">
  <a:themeElements>
    <a:clrScheme name="">
      <a:dk1>
        <a:srgbClr val="000000"/>
      </a:dk1>
      <a:lt1>
        <a:srgbClr val="FFFFFF"/>
      </a:lt1>
      <a:dk2>
        <a:srgbClr val="000000"/>
      </a:dk2>
      <a:lt2>
        <a:srgbClr val="005B7F"/>
      </a:lt2>
      <a:accent1>
        <a:srgbClr val="FF0000"/>
      </a:accent1>
      <a:accent2>
        <a:srgbClr val="02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02E700"/>
      </a:accent6>
      <a:hlink>
        <a:srgbClr val="0008FF"/>
      </a:hlink>
      <a:folHlink>
        <a:srgbClr val="FDFF00"/>
      </a:folHlink>
    </a:clrScheme>
    <a:fontScheme name="Office Theme">
      <a:majorFont>
        <a:latin typeface="Arial"/>
        <a:ea typeface="Gill Sans"/>
        <a:cs typeface="Gill Sans"/>
      </a:majorFont>
      <a:minorFont>
        <a:latin typeface="Arial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5B7F"/>
      </a:lt2>
      <a:accent1>
        <a:srgbClr val="FF0000"/>
      </a:accent1>
      <a:accent2>
        <a:srgbClr val="02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02E700"/>
      </a:accent6>
      <a:hlink>
        <a:srgbClr val="0008FF"/>
      </a:hlink>
      <a:folHlink>
        <a:srgbClr val="FDFF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5B7F"/>
      </a:lt2>
      <a:accent1>
        <a:srgbClr val="FF0000"/>
      </a:accent1>
      <a:accent2>
        <a:srgbClr val="02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02E700"/>
      </a:accent6>
      <a:hlink>
        <a:srgbClr val="0008FF"/>
      </a:hlink>
      <a:folHlink>
        <a:srgbClr val="FDFF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pring_Template-001">
  <a:themeElements>
    <a:clrScheme name="Spr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1EF"/>
      </a:accent1>
      <a:accent2>
        <a:srgbClr val="E94125"/>
      </a:accent2>
      <a:accent3>
        <a:srgbClr val="22C01A"/>
      </a:accent3>
      <a:accent4>
        <a:srgbClr val="FFFE44"/>
      </a:accent4>
      <a:accent5>
        <a:srgbClr val="713F09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Colors</Template>
  <TotalTime>280</TotalTime>
  <Words>1382</Words>
  <Application>Microsoft Office PowerPoint</Application>
  <PresentationFormat>On-screen Show (4:3)</PresentationFormat>
  <Paragraphs>165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Colors</vt:lpstr>
      <vt:lpstr>It’s not the design of your template</vt:lpstr>
      <vt:lpstr>Blocks</vt:lpstr>
      <vt:lpstr>Office Theme</vt:lpstr>
      <vt:lpstr>1_Office Theme</vt:lpstr>
      <vt:lpstr>CD</vt:lpstr>
      <vt:lpstr>2_Office Theme</vt:lpstr>
      <vt:lpstr>3_Office Theme</vt:lpstr>
      <vt:lpstr>Spring_Template-001</vt:lpstr>
      <vt:lpstr>Cognitive and Social Learning Approaches to Personality</vt:lpstr>
      <vt:lpstr>Cognition</vt:lpstr>
      <vt:lpstr>Three Levels of Analysis in the Cognitive Approach</vt:lpstr>
      <vt:lpstr>Field Dependence</vt:lpstr>
      <vt:lpstr>Field Independence</vt:lpstr>
      <vt:lpstr>Research findings </vt:lpstr>
      <vt:lpstr>How Field Independence/Dependence is Assessed </vt:lpstr>
      <vt:lpstr>Reducer/Augmenter Theory</vt:lpstr>
      <vt:lpstr>Findings regarding Reducer/Augmenter Theory</vt:lpstr>
      <vt:lpstr>GEORGE KELLY: PERSONAL CONSTRUCT THEORY</vt:lpstr>
      <vt:lpstr>Kelly’s Basic Beliefs </vt:lpstr>
      <vt:lpstr>Personal Constructs</vt:lpstr>
      <vt:lpstr>Personality</vt:lpstr>
      <vt:lpstr>Anxiety, according to Kelly</vt:lpstr>
      <vt:lpstr>Steps of Therapy</vt:lpstr>
      <vt:lpstr>Locus of Control (Julian Rotter)</vt:lpstr>
      <vt:lpstr>Generalized Expectancies</vt:lpstr>
      <vt:lpstr>Learned Helplessness</vt:lpstr>
      <vt:lpstr>Explanatory Styles</vt:lpstr>
      <vt:lpstr>More about Explanatory Styles</vt:lpstr>
      <vt:lpstr>Personality Revealed Through Goals</vt:lpstr>
      <vt:lpstr>Little’s Personal Projects Analysis</vt:lpstr>
      <vt:lpstr>Findings regarding Personal Projects</vt:lpstr>
      <vt:lpstr>Bandura’s Social Learning Theory</vt:lpstr>
      <vt:lpstr>Self-Efficacy</vt:lpstr>
      <vt:lpstr>Dweck’s Theory of Mastery Orientation</vt:lpstr>
      <vt:lpstr>The Theory of Regulatory Focus (E. Tory Higgins)</vt:lpstr>
      <vt:lpstr>Mischel’s Cognitive-Affective Personality System</vt:lpstr>
      <vt:lpstr>If…then propositions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and Social Learning Approaches to Personality</dc:title>
  <dc:creator>lori</dc:creator>
  <cp:lastModifiedBy>lori</cp:lastModifiedBy>
  <cp:revision>29</cp:revision>
  <dcterms:created xsi:type="dcterms:W3CDTF">2013-07-21T14:03:25Z</dcterms:created>
  <dcterms:modified xsi:type="dcterms:W3CDTF">2013-07-21T18:44:28Z</dcterms:modified>
</cp:coreProperties>
</file>