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600200"/>
            <a:ext cx="7315200" cy="830997"/>
          </a:xfrm>
        </p:spPr>
        <p:txBody>
          <a:bodyPr/>
          <a:lstStyle/>
          <a:p>
            <a:pPr algn="ctr"/>
            <a:r>
              <a:rPr sz="6000" i="1" smtClean="0"/>
              <a:t>Emotion and Personality</a:t>
            </a:r>
            <a:endParaRPr lang="en-US" sz="6000" i="1" dirty="0"/>
          </a:p>
        </p:txBody>
      </p:sp>
      <p:pic>
        <p:nvPicPr>
          <p:cNvPr id="5" name="Picture 4" descr="emo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200400"/>
            <a:ext cx="4800600" cy="28956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Money &amp; happiness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810822"/>
          </a:xfrm>
        </p:spPr>
        <p:txBody>
          <a:bodyPr/>
          <a:lstStyle/>
          <a:p>
            <a:r>
              <a:rPr lang="en-US" dirty="0" smtClean="0"/>
              <a:t>Money is not related to happiness once basic needs are met.</a:t>
            </a:r>
          </a:p>
          <a:p>
            <a:r>
              <a:rPr lang="en-US" dirty="0" smtClean="0"/>
              <a:t>If someone has enough money to cover the basics, additional money is not correlated with additional happiness. </a:t>
            </a:r>
          </a:p>
          <a:p>
            <a:r>
              <a:rPr lang="en-US" dirty="0" smtClean="0"/>
              <a:t>Having superficial things can make us temporarily happy, but true joy and fulfillment come from other sources.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American Paradox</a:t>
            </a:r>
            <a:r>
              <a:rPr lang="en-US" dirty="0" smtClean="0"/>
              <a:t>: </a:t>
            </a:r>
            <a:r>
              <a:rPr lang="en-US" dirty="0" smtClean="0"/>
              <a:t>We are a materially rich country, so why aren’t we happy?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Characeristics of Happy People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5386090"/>
          </a:xfrm>
        </p:spPr>
        <p:txBody>
          <a:bodyPr/>
          <a:lstStyle/>
          <a:p>
            <a:r>
              <a:rPr lang="en-US" dirty="0" smtClean="0"/>
              <a:t>Good </a:t>
            </a:r>
            <a:r>
              <a:rPr lang="en-US" dirty="0" err="1" smtClean="0"/>
              <a:t>rationalizers</a:t>
            </a:r>
            <a:endParaRPr lang="en-US" dirty="0" smtClean="0"/>
          </a:p>
          <a:p>
            <a:r>
              <a:rPr lang="en-US" dirty="0" smtClean="0"/>
              <a:t>Less bothered when peers do better than they do</a:t>
            </a:r>
          </a:p>
          <a:p>
            <a:r>
              <a:rPr lang="en-US" dirty="0" smtClean="0"/>
              <a:t>Don’t worry about how they compare to others</a:t>
            </a:r>
          </a:p>
          <a:p>
            <a:r>
              <a:rPr lang="en-US" dirty="0" smtClean="0"/>
              <a:t>Create meaning in life by interpreting events in terms of humanistic values</a:t>
            </a:r>
          </a:p>
          <a:p>
            <a:r>
              <a:rPr lang="en-US" dirty="0" smtClean="0"/>
              <a:t>Good relationships with at least one intimate other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4998291"/>
          </a:xfrm>
        </p:spPr>
        <p:txBody>
          <a:bodyPr/>
          <a:lstStyle/>
          <a:p>
            <a:r>
              <a:rPr lang="en-US" dirty="0" smtClean="0"/>
              <a:t>Often help others</a:t>
            </a:r>
          </a:p>
          <a:p>
            <a:r>
              <a:rPr lang="en-US" dirty="0" smtClean="0"/>
              <a:t>Have a sense of faith or trust</a:t>
            </a:r>
          </a:p>
          <a:p>
            <a:r>
              <a:rPr lang="en-US" dirty="0" smtClean="0"/>
              <a:t>Financial security &amp; health make older people happy</a:t>
            </a:r>
          </a:p>
          <a:p>
            <a:r>
              <a:rPr lang="en-US" dirty="0" smtClean="0"/>
              <a:t>Finding success in school, work, and relationships make younger people happy</a:t>
            </a:r>
          </a:p>
          <a:p>
            <a:r>
              <a:rPr lang="en-US" dirty="0" smtClean="0"/>
              <a:t>Don’t ruminate on the negative events.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More about Being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4395049"/>
          </a:xfrm>
        </p:spPr>
        <p:txBody>
          <a:bodyPr/>
          <a:lstStyle/>
          <a:p>
            <a:r>
              <a:rPr lang="en-US" dirty="0" smtClean="0"/>
              <a:t>Less disease and longer life</a:t>
            </a:r>
          </a:p>
          <a:p>
            <a:r>
              <a:rPr lang="en-US" dirty="0" smtClean="0"/>
              <a:t>Less self-focused</a:t>
            </a:r>
          </a:p>
          <a:p>
            <a:r>
              <a:rPr lang="en-US" dirty="0" smtClean="0"/>
              <a:t>Better social skills</a:t>
            </a:r>
          </a:p>
          <a:p>
            <a:r>
              <a:rPr lang="en-US" dirty="0" smtClean="0"/>
              <a:t>More creative, energetic, forgiving, and trusting</a:t>
            </a:r>
          </a:p>
          <a:p>
            <a:r>
              <a:rPr lang="en-US" dirty="0" smtClean="0"/>
              <a:t>Have lives of meaning and purpose (</a:t>
            </a:r>
            <a:r>
              <a:rPr lang="en-US" i="1" dirty="0" err="1" smtClean="0"/>
              <a:t>eudaimonia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025170"/>
          </a:xfrm>
        </p:spPr>
        <p:txBody>
          <a:bodyPr/>
          <a:lstStyle/>
          <a:p>
            <a:r>
              <a:rPr lang="en-US" dirty="0" smtClean="0"/>
              <a:t>Does happiness breed success, or does success breed happiness?</a:t>
            </a:r>
          </a:p>
          <a:p>
            <a:r>
              <a:rPr lang="en-US" dirty="0" smtClean="0"/>
              <a:t>Probably bidirectional causality here.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Costa &amp; McCrae's Happiness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39540"/>
          </a:xfrm>
        </p:spPr>
        <p:txBody>
          <a:bodyPr/>
          <a:lstStyle/>
          <a:p>
            <a:r>
              <a:rPr lang="en-US" dirty="0" smtClean="0"/>
              <a:t>Extraversion traits </a:t>
            </a:r>
            <a:r>
              <a:rPr lang="en-US" dirty="0" smtClean="0">
                <a:sym typeface="Wingdings" pitchFamily="2" charset="2"/>
              </a:rPr>
              <a:t> Positive Affect  Subjective well-being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Neuroticism Negative Affect  Negative impact on subjective well-being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High extraversion combined with low neuroticism produces happiness.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Positive Psychology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97853"/>
          </a:xfrm>
        </p:spPr>
        <p:txBody>
          <a:bodyPr/>
          <a:lstStyle/>
          <a:p>
            <a:r>
              <a:rPr lang="en-US" dirty="0" smtClean="0"/>
              <a:t>Associated with Martin Seligman</a:t>
            </a:r>
          </a:p>
          <a:p>
            <a:r>
              <a:rPr lang="en-US" dirty="0" smtClean="0"/>
              <a:t>A segment of personality psychology that explores the positive forces of life</a:t>
            </a:r>
          </a:p>
          <a:p>
            <a:r>
              <a:rPr lang="en-US" dirty="0" smtClean="0"/>
              <a:t>Concerned with creativity, hope, wisdom, and spirituality</a:t>
            </a:r>
          </a:p>
          <a:p>
            <a:r>
              <a:rPr lang="en-US" dirty="0" smtClean="0"/>
              <a:t>In Health Psychology, this translates into </a:t>
            </a:r>
            <a:r>
              <a:rPr lang="en-US" i="1" dirty="0" smtClean="0"/>
              <a:t>positive illusions</a:t>
            </a:r>
            <a:r>
              <a:rPr lang="en-US" dirty="0" smtClean="0"/>
              <a:t> and </a:t>
            </a:r>
            <a:r>
              <a:rPr lang="en-US" i="1" dirty="0" smtClean="0"/>
              <a:t>self-healing</a:t>
            </a:r>
            <a:r>
              <a:rPr lang="en-US" dirty="0" smtClean="0"/>
              <a:t> </a:t>
            </a:r>
            <a:r>
              <a:rPr lang="en-US" i="1" dirty="0" smtClean="0"/>
              <a:t>processes.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smtClean="0"/>
              <a:t>Tips for How to Be Happy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4431983"/>
          </a:xfrm>
        </p:spPr>
        <p:txBody>
          <a:bodyPr/>
          <a:lstStyle/>
          <a:p>
            <a:r>
              <a:rPr lang="en-US" sz="2400" dirty="0" smtClean="0"/>
              <a:t>Help other people.</a:t>
            </a:r>
          </a:p>
          <a:p>
            <a:r>
              <a:rPr lang="en-US" sz="2400" dirty="0" smtClean="0"/>
              <a:t>Spend time with friends and family.</a:t>
            </a:r>
          </a:p>
          <a:p>
            <a:r>
              <a:rPr lang="en-US" sz="2400" dirty="0" smtClean="0"/>
              <a:t>Monitor your wealth-seeking.</a:t>
            </a:r>
          </a:p>
          <a:p>
            <a:r>
              <a:rPr lang="en-US" sz="2400" dirty="0" smtClean="0"/>
              <a:t>Avoid television and get active. </a:t>
            </a:r>
          </a:p>
          <a:p>
            <a:r>
              <a:rPr lang="en-US" sz="2400" dirty="0" smtClean="0"/>
              <a:t>Take time for yourself doing things you enjoy.</a:t>
            </a:r>
          </a:p>
          <a:p>
            <a:r>
              <a:rPr lang="en-US" sz="2400" dirty="0" smtClean="0"/>
              <a:t>Keep lists of things you’re grateful for.</a:t>
            </a:r>
          </a:p>
          <a:p>
            <a:r>
              <a:rPr lang="en-US" sz="2400" dirty="0" smtClean="0"/>
              <a:t>Seek spiritual or awe-inspiring experiences in life.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5096780"/>
          </a:xfrm>
        </p:spPr>
        <p:txBody>
          <a:bodyPr/>
          <a:lstStyle/>
          <a:p>
            <a:r>
              <a:rPr lang="en-US" sz="2400" dirty="0" smtClean="0"/>
              <a:t>Set long-term goals and move on quickly after any short-term failures.</a:t>
            </a:r>
          </a:p>
          <a:p>
            <a:r>
              <a:rPr lang="en-US" sz="2400" dirty="0" smtClean="0"/>
              <a:t>Relish the fact that life has many challenges.</a:t>
            </a:r>
          </a:p>
          <a:p>
            <a:r>
              <a:rPr lang="en-US" sz="2400" dirty="0" smtClean="0"/>
              <a:t>Just act happy (self-perception theory).</a:t>
            </a:r>
          </a:p>
          <a:p>
            <a:r>
              <a:rPr lang="en-US" sz="2400" dirty="0" smtClean="0"/>
              <a:t>Seek challenges in work.</a:t>
            </a:r>
          </a:p>
          <a:p>
            <a:r>
              <a:rPr lang="en-US" sz="2400" dirty="0" smtClean="0"/>
              <a:t>Be open to new experiences.</a:t>
            </a:r>
          </a:p>
          <a:p>
            <a:r>
              <a:rPr lang="en-US" sz="2400" dirty="0" smtClean="0"/>
              <a:t>Don’t blow things out of proportion.</a:t>
            </a:r>
          </a:p>
          <a:p>
            <a:r>
              <a:rPr lang="en-US" sz="2400" dirty="0" smtClean="0"/>
              <a:t>Recognize that some people are less </a:t>
            </a:r>
            <a:r>
              <a:rPr lang="en-US" sz="2400" dirty="0" err="1" smtClean="0"/>
              <a:t>dispositionally</a:t>
            </a:r>
            <a:r>
              <a:rPr lang="en-US" sz="2400" dirty="0" smtClean="0"/>
              <a:t> happy than others are.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Characteristics of Neurotic People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3231654"/>
          </a:xfrm>
        </p:spPr>
        <p:txBody>
          <a:bodyPr/>
          <a:lstStyle/>
          <a:p>
            <a:r>
              <a:rPr lang="en-US" dirty="0" smtClean="0"/>
              <a:t>Moody</a:t>
            </a:r>
          </a:p>
          <a:p>
            <a:r>
              <a:rPr lang="en-US" dirty="0" smtClean="0"/>
              <a:t>Complaining </a:t>
            </a:r>
          </a:p>
          <a:p>
            <a:r>
              <a:rPr lang="en-US" dirty="0" smtClean="0"/>
              <a:t>Worrying </a:t>
            </a:r>
          </a:p>
          <a:p>
            <a:r>
              <a:rPr lang="en-US" dirty="0" smtClean="0"/>
              <a:t>Irritable </a:t>
            </a:r>
          </a:p>
          <a:p>
            <a:r>
              <a:rPr lang="en-US" dirty="0" smtClean="0"/>
              <a:t>Anxious </a:t>
            </a:r>
          </a:p>
          <a:p>
            <a:r>
              <a:rPr lang="en-US" dirty="0" smtClean="0"/>
              <a:t>Unstable </a:t>
            </a:r>
          </a:p>
          <a:p>
            <a:r>
              <a:rPr lang="en-US" dirty="0" smtClean="0"/>
              <a:t>Pessimistic</a:t>
            </a:r>
            <a:endParaRPr lang="en-US" dirty="0"/>
          </a:p>
        </p:txBody>
      </p:sp>
      <p:pic>
        <p:nvPicPr>
          <p:cNvPr id="7" name="Content Placeholder 6" descr="neuroti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1524000"/>
            <a:ext cx="2279922" cy="2968625"/>
          </a:xfrm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Neuroticism: Biological 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284250"/>
          </a:xfrm>
        </p:spPr>
        <p:txBody>
          <a:bodyPr/>
          <a:lstStyle/>
          <a:p>
            <a:r>
              <a:rPr lang="en-US" dirty="0" err="1" smtClean="0"/>
              <a:t>Eysenck</a:t>
            </a:r>
            <a:r>
              <a:rPr lang="en-US" dirty="0" smtClean="0"/>
              <a:t>: neuroticism is due to an easily activated limbic system.</a:t>
            </a:r>
          </a:p>
          <a:p>
            <a:r>
              <a:rPr lang="en-US" dirty="0" smtClean="0"/>
              <a:t>Neuroticism shows a high degree of stability—even after 45 years.</a:t>
            </a:r>
          </a:p>
          <a:p>
            <a:r>
              <a:rPr lang="en-US" dirty="0" smtClean="0"/>
              <a:t>Research shows it’s associated with increased activation of the anterior </a:t>
            </a:r>
            <a:r>
              <a:rPr lang="en-US" dirty="0" err="1" smtClean="0"/>
              <a:t>cingulate</a:t>
            </a:r>
            <a:r>
              <a:rPr lang="en-US" dirty="0" smtClean="0"/>
              <a:t> cortex. </a:t>
            </a:r>
          </a:p>
          <a:p>
            <a:r>
              <a:rPr lang="en-US" dirty="0" smtClean="0"/>
              <a:t>Neurotic people show greater prefrontal cortex activity when asked to inhibit negative emotions.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Cognitive causes of Neurosis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856167"/>
          </a:xfrm>
        </p:spPr>
        <p:txBody>
          <a:bodyPr/>
          <a:lstStyle/>
          <a:p>
            <a:r>
              <a:rPr lang="en-US" dirty="0" smtClean="0"/>
              <a:t>Preferential processing of negative (but not positive) information about the self (but not about others)</a:t>
            </a:r>
          </a:p>
          <a:p>
            <a:r>
              <a:rPr lang="en-US" dirty="0" smtClean="0"/>
              <a:t>Richer memory networks surrounding negative emotions</a:t>
            </a:r>
          </a:p>
          <a:p>
            <a:r>
              <a:rPr lang="en-US" dirty="0" smtClean="0"/>
              <a:t>More likely to recall unpleasant memories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Neurosis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742563"/>
          </a:xfrm>
        </p:spPr>
        <p:txBody>
          <a:bodyPr/>
          <a:lstStyle/>
          <a:p>
            <a:r>
              <a:rPr lang="en-US" dirty="0" smtClean="0"/>
              <a:t>Many studies have found links between neurosis and self-reported health symptoms.</a:t>
            </a:r>
          </a:p>
          <a:p>
            <a:r>
              <a:rPr lang="en-US" dirty="0" smtClean="0"/>
              <a:t>Costa &amp; McCrae (1985): it’s only the </a:t>
            </a:r>
            <a:r>
              <a:rPr lang="en-US" i="1" dirty="0" smtClean="0"/>
              <a:t>perception </a:t>
            </a:r>
            <a:r>
              <a:rPr lang="en-US" dirty="0" smtClean="0"/>
              <a:t>of health complaints that’s higher in neurotics, not actual health.</a:t>
            </a:r>
          </a:p>
          <a:p>
            <a:r>
              <a:rPr lang="en-US" dirty="0" smtClean="0"/>
              <a:t>Recent studies have found that neurosis may lower immune responses and thus compromise health.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Three Components of Emotion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Distinct subjective feelings (affect)</a:t>
            </a:r>
          </a:p>
          <a:p>
            <a:r>
              <a:rPr lang="en-US" dirty="0" smtClean="0"/>
              <a:t>Accompanied by bodily changes (mostly in the nervous system)</a:t>
            </a:r>
          </a:p>
          <a:p>
            <a:r>
              <a:rPr lang="en-US" dirty="0" smtClean="0"/>
              <a:t>Accompanied by distinct action tendencies (increases in probability of certain behaviors)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Personality psychologists are interested in emotions because people differ in how they experience them, and these differences can affect their personalities. </a:t>
            </a:r>
            <a:endParaRPr lang="en-US" i="1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185761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Diathesis-stress model</a:t>
            </a:r>
            <a:r>
              <a:rPr lang="en-US" dirty="0" smtClean="0"/>
              <a:t>: Depression results from a combination of preexisting vulnerability and a stressful life event that triggers the depression.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Beck’s cognitive theory</a:t>
            </a:r>
            <a:r>
              <a:rPr lang="en-US" dirty="0" smtClean="0"/>
              <a:t>: vulnerability lies in a particular cognitive schema that distorts incoming information in a negative way.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Neurotransmitter theory</a:t>
            </a:r>
            <a:r>
              <a:rPr lang="en-US" dirty="0" smtClean="0"/>
              <a:t>: depression results from deficiencies in serotonin, </a:t>
            </a:r>
            <a:r>
              <a:rPr lang="en-US" dirty="0" err="1" smtClean="0"/>
              <a:t>norepinepherine</a:t>
            </a:r>
            <a:r>
              <a:rPr lang="en-US" dirty="0" smtClean="0"/>
              <a:t>, and dopamine.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Beck's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745915"/>
          </a:xfrm>
        </p:spPr>
        <p:txBody>
          <a:bodyPr/>
          <a:lstStyle/>
          <a:p>
            <a:r>
              <a:rPr lang="en-US" dirty="0" smtClean="0"/>
              <a:t>Distortions are seen in the “</a:t>
            </a:r>
            <a:r>
              <a:rPr lang="en-US" b="1" dirty="0" smtClean="0"/>
              <a:t>Cognitive Triad”</a:t>
            </a:r>
          </a:p>
          <a:p>
            <a:pPr lvl="1"/>
            <a:r>
              <a:rPr lang="en-US" dirty="0" smtClean="0"/>
              <a:t>Self</a:t>
            </a:r>
          </a:p>
          <a:p>
            <a:pPr lvl="1"/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Future</a:t>
            </a:r>
          </a:p>
          <a:p>
            <a:r>
              <a:rPr lang="en-US" b="1" dirty="0" smtClean="0"/>
              <a:t>Types of Distortions </a:t>
            </a:r>
            <a:r>
              <a:rPr lang="en-US" dirty="0" smtClean="0"/>
              <a:t>(can lead to self-fulfilling prophecies)</a:t>
            </a:r>
          </a:p>
          <a:p>
            <a:pPr lvl="1"/>
            <a:r>
              <a:rPr lang="en-US" dirty="0" smtClean="0"/>
              <a:t>Overgeneralization</a:t>
            </a:r>
          </a:p>
          <a:p>
            <a:pPr lvl="1"/>
            <a:r>
              <a:rPr lang="en-US" dirty="0" smtClean="0"/>
              <a:t>Arbitrary inferences</a:t>
            </a:r>
          </a:p>
          <a:p>
            <a:pPr lvl="1"/>
            <a:r>
              <a:rPr lang="en-US" dirty="0" smtClean="0"/>
              <a:t>Personalizing</a:t>
            </a:r>
          </a:p>
          <a:p>
            <a:pPr lvl="1"/>
            <a:r>
              <a:rPr lang="en-US" dirty="0" err="1" smtClean="0"/>
              <a:t>Catastrophizing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Emotional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1428083"/>
          </a:xfrm>
        </p:spPr>
        <p:txBody>
          <a:bodyPr/>
          <a:lstStyle/>
          <a:p>
            <a:r>
              <a:rPr lang="en-US" dirty="0" smtClean="0"/>
              <a:t>Affect intensity: how strongly someone experiences emotions (high or low)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712720"/>
          <a:ext cx="5867400" cy="329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5800"/>
                <a:gridCol w="1955800"/>
                <a:gridCol w="19558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Intensity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Intensity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 Positive Affect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Contentment; easygoing; serene; calm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Exuberance,</a:t>
                      </a:r>
                      <a:r>
                        <a:rPr lang="en-US" baseline="0" dirty="0" smtClean="0"/>
                        <a:t> animated joyfulness, zestful enthusiasm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 Negative Affect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melancholia; mild, persistent unhappiness; dejection; discontentment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 &amp; agitated negative affect; distress; aggravation; depression; strong anxiety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States vs. Traits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30361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States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are temporary; they come and go.</a:t>
            </a:r>
          </a:p>
          <a:p>
            <a:pPr lvl="1"/>
            <a:r>
              <a:rPr lang="en-US" dirty="0" smtClean="0"/>
              <a:t>Depend more on the situation </a:t>
            </a:r>
          </a:p>
          <a:p>
            <a:pPr lvl="1"/>
            <a:r>
              <a:rPr lang="en-US" dirty="0" smtClean="0"/>
              <a:t>Have a specific cause (typically originates outside the person)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Traits</a:t>
            </a:r>
            <a:r>
              <a:rPr lang="en-US" dirty="0" smtClean="0"/>
              <a:t> are more dispositional and consistent.</a:t>
            </a:r>
          </a:p>
          <a:p>
            <a:pPr lvl="1"/>
            <a:r>
              <a:rPr lang="en-US" dirty="0" smtClean="0"/>
              <a:t>Consistent part of someone’s emotional life</a:t>
            </a:r>
          </a:p>
          <a:p>
            <a:pPr lvl="1"/>
            <a:r>
              <a:rPr lang="en-US" dirty="0" smtClean="0"/>
              <a:t>Pattern of emotional reactions that are experienced across a variety of situations</a:t>
            </a:r>
          </a:p>
          <a:p>
            <a:pPr lvl="1"/>
            <a:r>
              <a:rPr lang="en-US" dirty="0" smtClean="0"/>
              <a:t>Can be used to characterize a person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sz="4000" smtClean="0"/>
              <a:t>Categorical vs. Dimensional Approach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05958"/>
          </a:xfrm>
        </p:spPr>
        <p:txBody>
          <a:bodyPr/>
          <a:lstStyle/>
          <a:p>
            <a:r>
              <a:rPr lang="en-US" b="1" dirty="0" smtClean="0"/>
              <a:t>Categorical approach </a:t>
            </a:r>
          </a:p>
          <a:p>
            <a:pPr lvl="1"/>
            <a:r>
              <a:rPr lang="en-US" dirty="0" smtClean="0"/>
              <a:t>tries to pare down about 550 words that describe feeling states to a few key emotions</a:t>
            </a:r>
          </a:p>
          <a:p>
            <a:pPr lvl="1"/>
            <a:r>
              <a:rPr lang="en-US" dirty="0" smtClean="0"/>
              <a:t>Lack of consensus among researchers in the categorical approach</a:t>
            </a:r>
          </a:p>
          <a:p>
            <a:r>
              <a:rPr lang="en-US" b="1" dirty="0" smtClean="0"/>
              <a:t>Dimensional approach </a:t>
            </a:r>
          </a:p>
          <a:p>
            <a:pPr lvl="1"/>
            <a:r>
              <a:rPr lang="en-US" dirty="0" smtClean="0"/>
              <a:t>uses factor analysis to analyze self-report data in order to identify the basic emotional dimensions</a:t>
            </a:r>
          </a:p>
          <a:p>
            <a:pPr lvl="1"/>
            <a:r>
              <a:rPr lang="en-US" dirty="0" smtClean="0"/>
              <a:t>Remarkable consensus here</a:t>
            </a:r>
          </a:p>
          <a:p>
            <a:pPr lvl="1"/>
            <a:r>
              <a:rPr lang="en-US" dirty="0" smtClean="0"/>
              <a:t>Only two primary dimensions: pleasant/unpleasant and arousal (high/low) representing all emotions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More about each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44184"/>
          </a:xfrm>
        </p:spPr>
        <p:txBody>
          <a:bodyPr/>
          <a:lstStyle/>
          <a:p>
            <a:r>
              <a:rPr lang="en-US" b="1" dirty="0" smtClean="0"/>
              <a:t>Dimensional Approach</a:t>
            </a:r>
          </a:p>
          <a:p>
            <a:pPr lvl="1"/>
            <a:r>
              <a:rPr lang="en-US" dirty="0" smtClean="0"/>
              <a:t>Refers more to how people </a:t>
            </a:r>
            <a:r>
              <a:rPr lang="en-US" i="1" dirty="0" smtClean="0"/>
              <a:t>experience</a:t>
            </a:r>
            <a:r>
              <a:rPr lang="en-US" dirty="0" smtClean="0"/>
              <a:t> emotions than how they </a:t>
            </a:r>
            <a:r>
              <a:rPr lang="en-US" i="1" dirty="0" smtClean="0"/>
              <a:t>think</a:t>
            </a:r>
            <a:r>
              <a:rPr lang="en-US" dirty="0" smtClean="0"/>
              <a:t> about them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Categorical Approach</a:t>
            </a:r>
          </a:p>
          <a:p>
            <a:pPr lvl="1"/>
            <a:r>
              <a:rPr lang="en-US" dirty="0" smtClean="0"/>
              <a:t>Relies more on conceptual distinctions among emotions</a:t>
            </a:r>
          </a:p>
          <a:p>
            <a:pPr lvl="1"/>
            <a:r>
              <a:rPr lang="en-US" dirty="0" smtClean="0"/>
              <a:t>Primary emotions have either distinct facial expression or direct motivational properties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Primary Emotions (Categorical)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24315"/>
          </a:xfrm>
        </p:spPr>
        <p:txBody>
          <a:bodyPr/>
          <a:lstStyle/>
          <a:p>
            <a:r>
              <a:rPr lang="en-US" dirty="0" err="1" smtClean="0"/>
              <a:t>Ekman</a:t>
            </a:r>
            <a:r>
              <a:rPr lang="en-US" dirty="0" smtClean="0"/>
              <a:t>—Primary emotions must have distinct facial features associated with them</a:t>
            </a:r>
          </a:p>
          <a:p>
            <a:pPr lvl="1"/>
            <a:r>
              <a:rPr lang="en-US" dirty="0" smtClean="0"/>
              <a:t>Anger, disgust, fear, sadness, happiness, and surprise are the 6 primary emotions found by </a:t>
            </a:r>
            <a:r>
              <a:rPr lang="en-US" dirty="0" err="1" smtClean="0"/>
              <a:t>Ekman</a:t>
            </a:r>
            <a:r>
              <a:rPr lang="en-US" dirty="0" smtClean="0"/>
              <a:t>.  Possibly a 7</a:t>
            </a:r>
            <a:r>
              <a:rPr lang="en-US" baseline="30000" dirty="0" smtClean="0"/>
              <a:t>th</a:t>
            </a:r>
            <a:r>
              <a:rPr lang="en-US" dirty="0" smtClean="0"/>
              <a:t>--contempt</a:t>
            </a:r>
          </a:p>
          <a:p>
            <a:r>
              <a:rPr lang="en-US" dirty="0" smtClean="0"/>
              <a:t>Izard (1977)—Primary emotions are distinguished by their motivational properties.</a:t>
            </a:r>
          </a:p>
          <a:p>
            <a:pPr lvl="1"/>
            <a:r>
              <a:rPr lang="en-US" dirty="0" smtClean="0"/>
              <a:t>Found 10 emotions: anger, contempt, disgust, distress, fear, guilt, interest, joy, shame, surprise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Content vs.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77547"/>
          </a:xfrm>
        </p:spPr>
        <p:txBody>
          <a:bodyPr/>
          <a:lstStyle/>
          <a:p>
            <a:r>
              <a:rPr lang="en-US" dirty="0" smtClean="0"/>
              <a:t>Another difference between researchers: Do they focus on emotional content, or emotional style?</a:t>
            </a:r>
          </a:p>
          <a:p>
            <a:pPr lvl="1"/>
            <a:r>
              <a:rPr lang="en-US" dirty="0" smtClean="0"/>
              <a:t>Content—the specific kind of emotion experienced</a:t>
            </a:r>
          </a:p>
          <a:p>
            <a:pPr lvl="1"/>
            <a:r>
              <a:rPr lang="en-US" dirty="0" smtClean="0"/>
              <a:t>Style—how the emotion is experienced (intensity)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Happiness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21402"/>
          </a:xfrm>
        </p:spPr>
        <p:txBody>
          <a:bodyPr/>
          <a:lstStyle/>
          <a:p>
            <a:r>
              <a:rPr lang="en-US" dirty="0" smtClean="0"/>
              <a:t>The primary focus of positive psychology</a:t>
            </a:r>
          </a:p>
          <a:p>
            <a:r>
              <a:rPr lang="en-US" dirty="0" smtClean="0"/>
              <a:t>Subjective well-being: what individuals think of their own level of happiness</a:t>
            </a:r>
          </a:p>
          <a:p>
            <a:r>
              <a:rPr lang="en-US" dirty="0" smtClean="0"/>
              <a:t>One of the best measure of happiness seems to be simply asking people what percent of the time they are happy.</a:t>
            </a:r>
          </a:p>
          <a:p>
            <a:r>
              <a:rPr lang="en-US" dirty="0" smtClean="0"/>
              <a:t>Two components to measure (highly correlated)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Hedonic component</a:t>
            </a:r>
            <a:r>
              <a:rPr lang="en-US" i="1" dirty="0" smtClean="0"/>
              <a:t>: </a:t>
            </a:r>
            <a:r>
              <a:rPr lang="en-US" dirty="0" smtClean="0"/>
              <a:t>ratio of positive to negative emotions averaged over time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Life satisfaction</a:t>
            </a:r>
            <a:r>
              <a:rPr lang="en-US" i="1" dirty="0" smtClean="0"/>
              <a:t>: </a:t>
            </a:r>
            <a:r>
              <a:rPr lang="en-US" dirty="0" smtClean="0"/>
              <a:t> judgments of life’s purpose or meaning</a:t>
            </a:r>
            <a:endParaRPr lang="en-US" i="1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Demographic variables of happiness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85761"/>
          </a:xfrm>
        </p:spPr>
        <p:txBody>
          <a:bodyPr/>
          <a:lstStyle/>
          <a:p>
            <a:r>
              <a:rPr lang="en-US" dirty="0" smtClean="0"/>
              <a:t>No traditional demographic variable (age, race, gender, socioeconomic status, religion) is significantly associated with happiness</a:t>
            </a:r>
          </a:p>
          <a:p>
            <a:r>
              <a:rPr lang="en-US" dirty="0" smtClean="0"/>
              <a:t>Extraversion is positively correlated with happiness; neuroticism is negatively correlated with it.</a:t>
            </a:r>
          </a:p>
          <a:p>
            <a:r>
              <a:rPr lang="en-US" dirty="0" smtClean="0"/>
              <a:t>Wealthy countries and countries that give more freedom to its citizens are happier than poor and/or repressed countries.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White Template with magenta-blue Segoe_TP10286787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TS010286787</Template>
  <TotalTime>55</TotalTime>
  <Words>1150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1_White Template with magenta-blue Segoe_TP10286787</vt:lpstr>
      <vt:lpstr>White with Courier font for code slides</vt:lpstr>
      <vt:lpstr>Emotion and Personality</vt:lpstr>
      <vt:lpstr>Three Components of Emotion</vt:lpstr>
      <vt:lpstr>States vs. Traits</vt:lpstr>
      <vt:lpstr>Categorical vs. Dimensional Approach</vt:lpstr>
      <vt:lpstr>More about each approach</vt:lpstr>
      <vt:lpstr>Primary Emotions (Categorical)</vt:lpstr>
      <vt:lpstr>Content vs. Style</vt:lpstr>
      <vt:lpstr>Happiness</vt:lpstr>
      <vt:lpstr>Demographic variables of happiness</vt:lpstr>
      <vt:lpstr>Money &amp; happiness</vt:lpstr>
      <vt:lpstr>Characeristics of Happy People</vt:lpstr>
      <vt:lpstr>More about Being Happy</vt:lpstr>
      <vt:lpstr>Costa &amp; McCrae's Happiness Model</vt:lpstr>
      <vt:lpstr>Positive Psychology</vt:lpstr>
      <vt:lpstr>Tips for How to Be Happy</vt:lpstr>
      <vt:lpstr>Characteristics of Neurotic People</vt:lpstr>
      <vt:lpstr>Neuroticism: Biological Causes</vt:lpstr>
      <vt:lpstr>Cognitive causes of Neurosis</vt:lpstr>
      <vt:lpstr>Neurosis and Health</vt:lpstr>
      <vt:lpstr>Depression</vt:lpstr>
      <vt:lpstr>Beck's Theory</vt:lpstr>
      <vt:lpstr>Emotional Style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and Personality</dc:title>
  <dc:creator>lori</dc:creator>
  <cp:lastModifiedBy>lori</cp:lastModifiedBy>
  <cp:revision>10</cp:revision>
  <dcterms:created xsi:type="dcterms:W3CDTF">2013-07-24T14:34:34Z</dcterms:created>
  <dcterms:modified xsi:type="dcterms:W3CDTF">2013-07-24T15:30:29Z</dcterms:modified>
</cp:coreProperties>
</file>