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5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8B68C4-1D99-4CC8-9B48-31BEEA80004D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1545E-2600-4D22-AFE7-BB49BC400DF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mtClean="0"/>
              <a:t>Gender and Culture Differences in Personality</a:t>
            </a:r>
            <a:endParaRPr lang="en-US" dirty="0"/>
          </a:p>
        </p:txBody>
      </p:sp>
      <p:pic>
        <p:nvPicPr>
          <p:cNvPr id="4" name="Picture 3" descr="gender differenc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200400"/>
            <a:ext cx="3368040" cy="24993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People-things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 are more likely to work with “things”—they have vocations dealing with impersonal objects rather than people.</a:t>
            </a:r>
          </a:p>
          <a:p>
            <a:r>
              <a:rPr lang="en-US" dirty="0" smtClean="0"/>
              <a:t>Women score toward the people end of the dimension and like to work with people (caring for others, teaching, etc.)</a:t>
            </a:r>
          </a:p>
          <a:p>
            <a:r>
              <a:rPr lang="en-US" i="1" dirty="0" smtClean="0"/>
              <a:t>D</a:t>
            </a:r>
            <a:r>
              <a:rPr lang="en-US" dirty="0" smtClean="0"/>
              <a:t> score is 1.35, so it’s a very large difference.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Differences in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sex differences during childhood, but by puberty, women show a depression rate of 2-3 times that of men.</a:t>
            </a:r>
          </a:p>
          <a:p>
            <a:r>
              <a:rPr lang="en-US" dirty="0" smtClean="0"/>
              <a:t>Depressed men are more likely to </a:t>
            </a:r>
          </a:p>
          <a:p>
            <a:pPr lvl="1"/>
            <a:r>
              <a:rPr lang="en-US" dirty="0" smtClean="0"/>
              <a:t>Be socially withdrawn, use drugs, experience aches and pains</a:t>
            </a:r>
          </a:p>
          <a:p>
            <a:pPr lvl="1"/>
            <a:r>
              <a:rPr lang="en-US" dirty="0" smtClean="0"/>
              <a:t>Commit suicide successfully (women make more attempts)</a:t>
            </a:r>
          </a:p>
          <a:p>
            <a:r>
              <a:rPr lang="en-US" dirty="0" smtClean="0"/>
              <a:t>Depressed women are more likely to</a:t>
            </a:r>
          </a:p>
          <a:p>
            <a:pPr lvl="1"/>
            <a:r>
              <a:rPr lang="en-US" dirty="0" smtClean="0"/>
              <a:t>Gain weight and eat excessively when depressed</a:t>
            </a:r>
          </a:p>
          <a:p>
            <a:pPr lvl="1"/>
            <a:r>
              <a:rPr lang="en-US" dirty="0" smtClean="0"/>
              <a:t>Cry and confront feelings directly (men become aggressive)</a:t>
            </a:r>
          </a:p>
          <a:p>
            <a:pPr lvl="1"/>
            <a:r>
              <a:rPr lang="en-US" dirty="0" smtClean="0"/>
              <a:t>Seek treatment (men simply miss work)</a:t>
            </a:r>
          </a:p>
          <a:p>
            <a:pPr lvl="1"/>
            <a:r>
              <a:rPr lang="en-US" dirty="0" smtClean="0"/>
              <a:t>Have more nervous activity (men have more inactivity)</a:t>
            </a:r>
          </a:p>
          <a:p>
            <a:pPr lvl="1"/>
            <a:r>
              <a:rPr lang="en-US" dirty="0" smtClean="0"/>
              <a:t>Have a drop in self-esteem and have hurt feelings when depressed.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women more vulnerable to depression?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Lower status in relationships and in the workplace</a:t>
            </a:r>
          </a:p>
          <a:p>
            <a:r>
              <a:rPr lang="en-US" dirty="0" smtClean="0"/>
              <a:t>Lack of control over important areas of life</a:t>
            </a:r>
          </a:p>
          <a:p>
            <a:r>
              <a:rPr lang="en-US" dirty="0" smtClean="0"/>
              <a:t>Work overload</a:t>
            </a:r>
          </a:p>
          <a:p>
            <a:r>
              <a:rPr lang="en-US" dirty="0" smtClean="0"/>
              <a:t>Too much rumination (focusing on symptoms/distress)</a:t>
            </a:r>
          </a:p>
          <a:p>
            <a:r>
              <a:rPr lang="en-US" dirty="0" smtClean="0"/>
              <a:t>Hormones</a:t>
            </a:r>
          </a:p>
          <a:p>
            <a:r>
              <a:rPr lang="en-US" dirty="0" smtClean="0"/>
              <a:t>Too much mate competition and subsequent dissatisfaction with physical appearance after puberty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Masculinity-femininity concept was originally considered either/or (if high on both, must be low on the other)</a:t>
            </a:r>
          </a:p>
          <a:p>
            <a:r>
              <a:rPr lang="en-US" b="1" dirty="0" smtClean="0"/>
              <a:t>Androgynous </a:t>
            </a:r>
            <a:r>
              <a:rPr lang="en-US" dirty="0" smtClean="0"/>
              <a:t>people are high on both—most highly developed type.</a:t>
            </a:r>
          </a:p>
          <a:p>
            <a:r>
              <a:rPr lang="en-US" b="1" dirty="0" smtClean="0"/>
              <a:t>Masculinity</a:t>
            </a:r>
            <a:r>
              <a:rPr lang="en-US" dirty="0" smtClean="0"/>
              <a:t>—associated with assertiveness, boldness, dominance, self-sufficiency</a:t>
            </a:r>
          </a:p>
          <a:p>
            <a:r>
              <a:rPr lang="en-US" b="1" dirty="0" smtClean="0"/>
              <a:t>Femininity</a:t>
            </a:r>
            <a:r>
              <a:rPr lang="en-US" dirty="0" smtClean="0"/>
              <a:t>—nurturance, emotional expression, empathy</a:t>
            </a:r>
            <a:endParaRPr lang="en-US" dirty="0"/>
          </a:p>
        </p:txBody>
      </p:sp>
      <p:pic>
        <p:nvPicPr>
          <p:cNvPr id="8" name="Content Placeholder 7" descr="gender stereotypes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197894"/>
            <a:ext cx="4038600" cy="30289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Instrumentality vs. Expressiveness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Androgyny concept has been criticized because it does appear that masculinity/femininity is a bipolar trait</a:t>
            </a:r>
          </a:p>
          <a:p>
            <a:r>
              <a:rPr lang="en-US" dirty="0" smtClean="0"/>
              <a:t>Researchers are now saying their scales measure concepts other than masculinity/femininity.</a:t>
            </a:r>
          </a:p>
          <a:p>
            <a:pPr lvl="1"/>
            <a:r>
              <a:rPr lang="en-US" dirty="0" smtClean="0"/>
              <a:t>Janet Spence: Her scales measure </a:t>
            </a:r>
            <a:r>
              <a:rPr lang="en-US" b="1" dirty="0" smtClean="0"/>
              <a:t>Instrumentality</a:t>
            </a:r>
            <a:r>
              <a:rPr lang="en-US" dirty="0" smtClean="0"/>
              <a:t> (working with others, getting tasks done directly, independence, self-sufficiency) and </a:t>
            </a:r>
            <a:r>
              <a:rPr lang="en-US" b="1" dirty="0" smtClean="0"/>
              <a:t>Expressiveness</a:t>
            </a:r>
            <a:r>
              <a:rPr lang="en-US" dirty="0" smtClean="0"/>
              <a:t> (empathy, nurturance)</a:t>
            </a:r>
          </a:p>
          <a:p>
            <a:pPr lvl="1"/>
            <a:r>
              <a:rPr lang="en-US" dirty="0" smtClean="0"/>
              <a:t>Sandra </a:t>
            </a:r>
            <a:r>
              <a:rPr lang="en-US" dirty="0" err="1" smtClean="0"/>
              <a:t>Bem</a:t>
            </a:r>
            <a:r>
              <a:rPr lang="en-US" dirty="0" smtClean="0"/>
              <a:t> says the </a:t>
            </a:r>
            <a:r>
              <a:rPr lang="en-US" dirty="0" err="1" smtClean="0"/>
              <a:t>Bem</a:t>
            </a:r>
            <a:r>
              <a:rPr lang="en-US" dirty="0" smtClean="0"/>
              <a:t> Sex Role Inventory measures </a:t>
            </a:r>
            <a:r>
              <a:rPr lang="en-US" b="1" dirty="0" smtClean="0"/>
              <a:t>gender schemata </a:t>
            </a:r>
            <a:r>
              <a:rPr lang="en-US" dirty="0" smtClean="0"/>
              <a:t>(cognitive orientations that lead people to process social info on the basis of sex-linked associations).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Heritability of Sex-typed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Sex-typed behaviors show moderate heritability within sex (38% of variance)</a:t>
            </a:r>
          </a:p>
          <a:p>
            <a:r>
              <a:rPr lang="en-US" dirty="0" smtClean="0"/>
              <a:t>Gender-atypical behaviors show heritability of .50.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Stereotypes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Beliefs about how sex differ</a:t>
            </a:r>
          </a:p>
          <a:p>
            <a:r>
              <a:rPr lang="en-US" dirty="0" smtClean="0"/>
              <a:t>Remarkably similar across cultures</a:t>
            </a:r>
          </a:p>
          <a:p>
            <a:r>
              <a:rPr lang="en-US" dirty="0" smtClean="0"/>
              <a:t>Women seen as nurturing, self-abasing, </a:t>
            </a:r>
            <a:r>
              <a:rPr lang="en-US" dirty="0" err="1" smtClean="0"/>
              <a:t>affiliative</a:t>
            </a:r>
            <a:r>
              <a:rPr lang="en-US" dirty="0" smtClean="0"/>
              <a:t>, deferent, communal.</a:t>
            </a:r>
          </a:p>
          <a:p>
            <a:r>
              <a:rPr lang="en-US" dirty="0" smtClean="0"/>
              <a:t>Men seen as dominant, autonomous, aggressive, achievement-oriented, persevering, instrumental (asserting independence from group).</a:t>
            </a:r>
          </a:p>
          <a:p>
            <a:r>
              <a:rPr lang="en-US" dirty="0" smtClean="0"/>
              <a:t>Three components</a:t>
            </a:r>
          </a:p>
          <a:p>
            <a:pPr lvl="1"/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Affective</a:t>
            </a:r>
          </a:p>
          <a:p>
            <a:pPr lvl="1"/>
            <a:r>
              <a:rPr lang="en-US" dirty="0" smtClean="0"/>
              <a:t>Behavioral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Men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Playboy</a:t>
            </a:r>
          </a:p>
          <a:p>
            <a:r>
              <a:rPr lang="en-US" dirty="0" smtClean="0"/>
              <a:t>Social climber/career man</a:t>
            </a:r>
          </a:p>
          <a:p>
            <a:r>
              <a:rPr lang="en-US" dirty="0" smtClean="0"/>
              <a:t>Softy/gay</a:t>
            </a:r>
          </a:p>
          <a:p>
            <a:r>
              <a:rPr lang="en-US" dirty="0" smtClean="0"/>
              <a:t>Egoist/bourgeois</a:t>
            </a:r>
          </a:p>
          <a:p>
            <a:r>
              <a:rPr lang="en-US" dirty="0" smtClean="0"/>
              <a:t>Cool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Homemaker</a:t>
            </a:r>
          </a:p>
          <a:p>
            <a:r>
              <a:rPr lang="en-US" dirty="0" smtClean="0"/>
              <a:t>Sex bomb</a:t>
            </a:r>
          </a:p>
          <a:p>
            <a:r>
              <a:rPr lang="en-US" dirty="0" smtClean="0"/>
              <a:t>Career woman/intellectual (most recent cluster)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of Stereotypes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Theory of Sex Differences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Boys and girls develop gender roles through reinforcement by parents, teachers, and the media.</a:t>
            </a:r>
          </a:p>
          <a:p>
            <a:r>
              <a:rPr lang="en-US" b="1" dirty="0" smtClean="0"/>
              <a:t>Social learning theory</a:t>
            </a:r>
            <a:r>
              <a:rPr lang="en-US" dirty="0" smtClean="0"/>
              <a:t> (</a:t>
            </a:r>
            <a:r>
              <a:rPr lang="en-US" dirty="0" err="1" smtClean="0"/>
              <a:t>Bandura</a:t>
            </a:r>
            <a:r>
              <a:rPr lang="en-US" dirty="0" smtClean="0"/>
              <a:t>)—children learn gender roles by observing behavioral models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Evidence:</a:t>
            </a:r>
          </a:p>
          <a:p>
            <a:pPr lvl="1"/>
            <a:r>
              <a:rPr lang="en-US" dirty="0" smtClean="0"/>
              <a:t>Both parents encourage more dependency in girls</a:t>
            </a:r>
          </a:p>
          <a:p>
            <a:pPr lvl="1"/>
            <a:r>
              <a:rPr lang="en-US" dirty="0" smtClean="0"/>
              <a:t>Fathers play more roughly with boys</a:t>
            </a:r>
          </a:p>
          <a:p>
            <a:pPr lvl="1"/>
            <a:r>
              <a:rPr lang="en-US" dirty="0" smtClean="0"/>
              <a:t>Parents provide gendered toys to their children</a:t>
            </a:r>
          </a:p>
          <a:p>
            <a:pPr lvl="1"/>
            <a:r>
              <a:rPr lang="en-US" dirty="0" smtClean="0"/>
              <a:t>Cross-culturally, dads don’t interact as much with girls; boys are allowed more freedom; girls are more sexually restricted and assigned more domestic chores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Lingering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biological differences in children drive their toy preferences and other sex-linked behaviors, or do they choose their preferences through learning and reinforcement?</a:t>
            </a:r>
          </a:p>
          <a:p>
            <a:r>
              <a:rPr lang="en-US" dirty="0" smtClean="0"/>
              <a:t>What is the origin of parental socialization practices?</a:t>
            </a:r>
          </a:p>
          <a:p>
            <a:r>
              <a:rPr lang="en-US" dirty="0" smtClean="0"/>
              <a:t>Why do parents want their boys and girls to be socialized </a:t>
            </a:r>
            <a:r>
              <a:rPr lang="en-US" dirty="0" err="1" smtClean="0"/>
              <a:t>differnetly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Stereotypes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Gender</a:t>
            </a:r>
            <a:r>
              <a:rPr lang="en-US" dirty="0" smtClean="0"/>
              <a:t> – social interpretation of what it means to be a man or woman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Gender Stereotypes</a:t>
            </a:r>
            <a:r>
              <a:rPr lang="en-US" dirty="0" smtClean="0"/>
              <a:t>—beliefs about how men and women differ or are supposed to differ, in contrast to what the actual differences are. </a:t>
            </a:r>
          </a:p>
          <a:p>
            <a:endParaRPr lang="en-US" dirty="0" smtClean="0"/>
          </a:p>
          <a:p>
            <a:r>
              <a:rPr lang="en-US" dirty="0" smtClean="0"/>
              <a:t>Sex differences were rarely studied prior to 1974, and whether they should be studied at all is still controversial.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Role Theory (</a:t>
            </a:r>
            <a:r>
              <a:rPr lang="en-US" dirty="0" err="1" smtClean="0"/>
              <a:t>Eagly</a:t>
            </a:r>
            <a:r>
              <a:rPr lang="en-US" dirty="0" smtClean="0"/>
              <a:t> &amp; Wood)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 differences arise because men and women are distributed differently into work and family roles</a:t>
            </a:r>
          </a:p>
          <a:p>
            <a:r>
              <a:rPr lang="en-US" dirty="0" smtClean="0"/>
              <a:t>Men are expected to be breadwinners and women homemakers.</a:t>
            </a:r>
          </a:p>
          <a:p>
            <a:r>
              <a:rPr lang="en-US" dirty="0" smtClean="0"/>
              <a:t>Children learn the behaviors linked to these roles.</a:t>
            </a:r>
          </a:p>
          <a:p>
            <a:r>
              <a:rPr lang="en-US" dirty="0" smtClean="0"/>
              <a:t>Study of 55 cultures (over 17,000 people) show that the more egalitarian the culture, the greater the sex differences in personality.</a:t>
            </a:r>
          </a:p>
          <a:p>
            <a:r>
              <a:rPr lang="en-US" dirty="0" smtClean="0"/>
              <a:t>This study contradicts social role theory.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 and women differ because of underlying hormone differences beginning in </a:t>
            </a:r>
            <a:r>
              <a:rPr lang="en-US" dirty="0" err="1" smtClean="0"/>
              <a:t>utero</a:t>
            </a:r>
            <a:r>
              <a:rPr lang="en-US" dirty="0" smtClean="0"/>
              <a:t> and beyond.</a:t>
            </a:r>
          </a:p>
          <a:p>
            <a:r>
              <a:rPr lang="en-US" dirty="0" smtClean="0"/>
              <a:t>Men have 10 times the level of testosterone than women do after puberty.</a:t>
            </a:r>
          </a:p>
          <a:p>
            <a:r>
              <a:rPr lang="en-US" dirty="0" smtClean="0"/>
              <a:t>Testosterone is linked to aggression, dominance, and career choice in both sexes.</a:t>
            </a:r>
          </a:p>
          <a:p>
            <a:r>
              <a:rPr lang="en-US" dirty="0" smtClean="0"/>
              <a:t>Higher testosterone may result from, as well as cause, behavior changes.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</a:t>
            </a:r>
            <a:endParaRPr lang="en-US" dirty="0"/>
          </a:p>
        </p:txBody>
      </p:sp>
      <p:pic>
        <p:nvPicPr>
          <p:cNvPr id="4" name="Picture 3" descr="cultural diversity_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19400"/>
            <a:ext cx="2540000" cy="2540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approaches to culture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Evoked culture</a:t>
            </a:r>
          </a:p>
          <a:p>
            <a:r>
              <a:rPr lang="en-US" dirty="0" smtClean="0"/>
              <a:t>Transmitted culture</a:t>
            </a:r>
          </a:p>
          <a:p>
            <a:r>
              <a:rPr lang="en-US" dirty="0" smtClean="0"/>
              <a:t>Cultural universals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Evoked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Cultural differences created by differing environmental conditions activating a predictable set of responses</a:t>
            </a:r>
          </a:p>
          <a:p>
            <a:r>
              <a:rPr lang="en-US" dirty="0" smtClean="0"/>
              <a:t>Example: Cultures in which food is scarce (high-variance conditions) show more food sharing</a:t>
            </a:r>
          </a:p>
          <a:p>
            <a:r>
              <a:rPr lang="en-US" dirty="0" smtClean="0"/>
              <a:t>Two necessary ingredients</a:t>
            </a:r>
          </a:p>
          <a:p>
            <a:pPr lvl="1"/>
            <a:r>
              <a:rPr lang="en-US" dirty="0" smtClean="0"/>
              <a:t>Universal underlying mechanism</a:t>
            </a:r>
          </a:p>
          <a:p>
            <a:pPr lvl="1"/>
            <a:r>
              <a:rPr lang="en-US" dirty="0" smtClean="0"/>
              <a:t>Environmental differences in the degree to which the underlying mechanism is activated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Transmitted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Ideas, values, attitudes, and beliefs originally exist in at least one person and get transmitted to others through interaction.</a:t>
            </a:r>
          </a:p>
          <a:p>
            <a:r>
              <a:rPr lang="en-US" dirty="0" smtClean="0"/>
              <a:t>Example: Hindus believe it’s wrong to eat beef; Jews do not eat pork.</a:t>
            </a:r>
          </a:p>
          <a:p>
            <a:r>
              <a:rPr lang="en-US" dirty="0" smtClean="0"/>
              <a:t>Unclear where transmitted values originate. </a:t>
            </a:r>
          </a:p>
          <a:p>
            <a:r>
              <a:rPr lang="en-US" dirty="0" smtClean="0"/>
              <a:t>Cultural variable views of morality are transmitted early in life; American 5-year-olds show almost identical moral judgments, though adults’ moral judgments differ radically.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Markus &amp; </a:t>
            </a:r>
            <a:r>
              <a:rPr lang="en-US" dirty="0" err="1" smtClean="0"/>
              <a:t>Kitayama</a:t>
            </a:r>
            <a:r>
              <a:rPr lang="en-US" dirty="0" smtClean="0"/>
              <a:t>—Each person has 2 fundamental cultural tasks that have to be confronted:</a:t>
            </a:r>
          </a:p>
          <a:p>
            <a:pPr lvl="1"/>
            <a:r>
              <a:rPr lang="en-US" b="1" dirty="0" smtClean="0"/>
              <a:t>Interdependence</a:t>
            </a:r>
            <a:r>
              <a:rPr lang="en-US" dirty="0" smtClean="0"/>
              <a:t>—how you affiliate with the larger group</a:t>
            </a:r>
          </a:p>
          <a:p>
            <a:pPr lvl="1"/>
            <a:r>
              <a:rPr lang="en-US" b="1" dirty="0" smtClean="0"/>
              <a:t>Independence</a:t>
            </a:r>
            <a:r>
              <a:rPr lang="en-US" dirty="0" smtClean="0"/>
              <a:t>—how you differentiate yourself from the group (unique abilities, personal internal motives, personality)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Western cultures are characterized by independence; collectivist cultures by interdependence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Acculturation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of adapting to life in one’s new culture.</a:t>
            </a:r>
          </a:p>
          <a:p>
            <a:r>
              <a:rPr lang="en-US" dirty="0" smtClean="0"/>
              <a:t>People tend to take on personality characteristics of the new culture.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 in Self-enhancement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North Americans show more self-enhancement than Asian people do.</a:t>
            </a:r>
          </a:p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Asians may be engaging in impression management and secretly not believe the negative things they say about themselves.</a:t>
            </a:r>
          </a:p>
          <a:p>
            <a:pPr lvl="1"/>
            <a:r>
              <a:rPr lang="en-US" dirty="0" smtClean="0"/>
              <a:t>Asians really do evaluate themselves more negatively.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Evidence (strictly anonymous surveys) favors the second possibility.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Social Class within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Lower-class parents emphasize conformity and obedience to authority.</a:t>
            </a:r>
          </a:p>
          <a:p>
            <a:r>
              <a:rPr lang="en-US" dirty="0" smtClean="0"/>
              <a:t>Higher-class parents emphasize independence, nonconformity, and self-direction.</a:t>
            </a:r>
          </a:p>
          <a:p>
            <a:r>
              <a:rPr lang="en-US" dirty="0" smtClean="0"/>
              <a:t>Probably reflects the types of occupations they have.</a:t>
            </a:r>
          </a:p>
          <a:p>
            <a:r>
              <a:rPr lang="en-US" dirty="0" smtClean="0"/>
              <a:t>Cohort effects are also seen in cultures (Depression era vs. hippie-era)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commonly used statistic in meta-analyses</a:t>
            </a:r>
          </a:p>
          <a:p>
            <a:r>
              <a:rPr lang="en-US" dirty="0" smtClean="0"/>
              <a:t>Calculates the difference between groups in terms of standard deviations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d</a:t>
            </a:r>
            <a:r>
              <a:rPr lang="en-US" dirty="0" smtClean="0"/>
              <a:t> score of .1 means that the groups differ by 1 standard deviation; .5 = half a standard deviation difference</a:t>
            </a:r>
          </a:p>
          <a:p>
            <a:r>
              <a:rPr lang="en-US" dirty="0" smtClean="0"/>
              <a:t>In terms of sex differences, positive values indicate that men have higher scores; negative values indicate that women have higher scores.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Universals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Incest avoidance</a:t>
            </a:r>
          </a:p>
          <a:p>
            <a:r>
              <a:rPr lang="en-US" dirty="0" smtClean="0"/>
              <a:t>Facial expressions of basic emotions</a:t>
            </a:r>
          </a:p>
          <a:p>
            <a:r>
              <a:rPr lang="en-US" dirty="0" smtClean="0"/>
              <a:t>Favoritism toward in-group members</a:t>
            </a:r>
          </a:p>
          <a:p>
            <a:r>
              <a:rPr lang="en-US" dirty="0" smtClean="0"/>
              <a:t>Favoritism of kin</a:t>
            </a:r>
          </a:p>
          <a:p>
            <a:r>
              <a:rPr lang="en-US" dirty="0" smtClean="0"/>
              <a:t>Collective identities</a:t>
            </a:r>
          </a:p>
          <a:p>
            <a:r>
              <a:rPr lang="en-US" dirty="0" smtClean="0"/>
              <a:t>Division of labor by sex</a:t>
            </a:r>
            <a:endParaRPr lang="en-US" dirty="0" smtClean="0"/>
          </a:p>
          <a:p>
            <a:r>
              <a:rPr lang="en-US" dirty="0" smtClean="0"/>
              <a:t>Five-factor model of personality virtually identical across cultures.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Revenge and retaliation</a:t>
            </a:r>
          </a:p>
          <a:p>
            <a:r>
              <a:rPr lang="en-US" dirty="0" smtClean="0"/>
              <a:t>Self distinguished from others</a:t>
            </a:r>
          </a:p>
          <a:p>
            <a:r>
              <a:rPr lang="en-US" dirty="0" smtClean="0"/>
              <a:t>Sanctions for crimes against the collectivity</a:t>
            </a:r>
          </a:p>
          <a:p>
            <a:r>
              <a:rPr lang="en-US" dirty="0" smtClean="0"/>
              <a:t>Reciprocity in relationships</a:t>
            </a:r>
          </a:p>
          <a:p>
            <a:r>
              <a:rPr lang="en-US" dirty="0" smtClean="0"/>
              <a:t>Envy, jealous, and love</a:t>
            </a:r>
          </a:p>
          <a:p>
            <a:r>
              <a:rPr lang="en-US" dirty="0" smtClean="0"/>
              <a:t>Universal stereotypes about men and women.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experience vs.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cultures express their emotions more openly.</a:t>
            </a:r>
          </a:p>
          <a:p>
            <a:r>
              <a:rPr lang="en-US" dirty="0" smtClean="0"/>
              <a:t>Japanese are more emotionally restrained than Americans are. </a:t>
            </a:r>
          </a:p>
          <a:p>
            <a:r>
              <a:rPr lang="en-US" dirty="0" smtClean="0"/>
              <a:t>They appear to experience emotion in identical ways</a:t>
            </a:r>
            <a:r>
              <a:rPr lang="en-US" smtClean="0"/>
              <a:t>, though.</a:t>
            </a: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Mating Strategies (example of evoked 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Belsky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Harsh, rejecting, &amp; inconsistent parenting and marital discord produce a personality of impulsivity and a mating strategy marked by early reproduction and lots of partner switching.</a:t>
            </a:r>
          </a:p>
          <a:p>
            <a:r>
              <a:rPr lang="en-US" dirty="0" smtClean="0"/>
              <a:t>Kids raised in stable homes look for delayed reproduction and commitment.</a:t>
            </a:r>
          </a:p>
          <a:p>
            <a:r>
              <a:rPr lang="en-US" dirty="0" smtClean="0"/>
              <a:t>Evidence from kids from divorced homes supports this </a:t>
            </a:r>
            <a:r>
              <a:rPr lang="en-US" dirty="0" err="1" smtClean="0"/>
              <a:t>theor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 Cutoffs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2438400"/>
          <a:ext cx="8504238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baseline="0" dirty="0" smtClean="0"/>
                        <a:t>d score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.20 or -</a:t>
                      </a:r>
                      <a:r>
                        <a:rPr lang="en-US" baseline="0" dirty="0" smtClean="0"/>
                        <a:t> .20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difference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.50 or -.50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difference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.80 or above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difference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Positions in Gender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Minimalist position: </a:t>
            </a:r>
            <a:r>
              <a:rPr lang="en-US" dirty="0" smtClean="0"/>
              <a:t> men and women do not differ much at all (effect sizes are small) on any personality variable, and whatever differences there are trivial in importance.</a:t>
            </a:r>
          </a:p>
          <a:p>
            <a:r>
              <a:rPr lang="en-US" b="1" dirty="0" smtClean="0"/>
              <a:t>Maximalist position:</a:t>
            </a:r>
            <a:r>
              <a:rPr lang="en-US" dirty="0" smtClean="0"/>
              <a:t> magnitude of sex differences is comparable to magnitude of many other effects in psychology and should not be trivialized. Even small sex differences can have large practical importance. (Alice </a:t>
            </a:r>
            <a:r>
              <a:rPr lang="en-US" dirty="0" err="1" smtClean="0"/>
              <a:t>Eagly</a:t>
            </a:r>
            <a:r>
              <a:rPr lang="en-US" dirty="0" smtClean="0"/>
              <a:t> is a proponent.)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Temperament 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Inhibitory control </a:t>
            </a:r>
            <a:r>
              <a:rPr lang="en-US" dirty="0" smtClean="0"/>
              <a:t> (</a:t>
            </a:r>
            <a:r>
              <a:rPr lang="en-US" i="1" dirty="0" smtClean="0"/>
              <a:t>d</a:t>
            </a:r>
            <a:r>
              <a:rPr lang="en-US" dirty="0" smtClean="0"/>
              <a:t> = -.41), meaning girls have more control. Related to development of conscientiousness, although there is no gender difference on this variable in adulthood.</a:t>
            </a:r>
          </a:p>
          <a:p>
            <a:r>
              <a:rPr lang="en-US" b="1" dirty="0" smtClean="0"/>
              <a:t>Perceptual sensitivity</a:t>
            </a:r>
            <a:r>
              <a:rPr lang="en-US" dirty="0" smtClean="0"/>
              <a:t> (</a:t>
            </a:r>
            <a:r>
              <a:rPr lang="en-US" i="1" dirty="0" smtClean="0"/>
              <a:t>d =</a:t>
            </a:r>
            <a:r>
              <a:rPr lang="en-US" dirty="0" smtClean="0"/>
              <a:t> -.38) girls are higher</a:t>
            </a:r>
            <a:endParaRPr lang="en-US" b="1" dirty="0" smtClean="0"/>
          </a:p>
          <a:p>
            <a:r>
              <a:rPr lang="en-US" b="1" dirty="0" err="1" smtClean="0"/>
              <a:t>Surgency</a:t>
            </a:r>
            <a:r>
              <a:rPr lang="en-US" dirty="0" smtClean="0"/>
              <a:t>: cluster including approach behavior, high activity, &amp; impulsivity. Boys are higher (d =.38).</a:t>
            </a:r>
          </a:p>
          <a:p>
            <a:r>
              <a:rPr lang="en-US" b="1" dirty="0" smtClean="0"/>
              <a:t>Physical aggression</a:t>
            </a:r>
            <a:r>
              <a:rPr lang="en-US" dirty="0" smtClean="0"/>
              <a:t>—boys score higher (</a:t>
            </a:r>
            <a:r>
              <a:rPr lang="en-US" i="1" dirty="0" smtClean="0"/>
              <a:t>d</a:t>
            </a:r>
            <a:r>
              <a:rPr lang="en-US" dirty="0" smtClean="0"/>
              <a:t> = .60)</a:t>
            </a:r>
          </a:p>
          <a:p>
            <a:r>
              <a:rPr lang="en-US" b="1" dirty="0" smtClean="0"/>
              <a:t>Negative affectivity</a:t>
            </a:r>
            <a:r>
              <a:rPr lang="en-US" dirty="0" smtClean="0"/>
              <a:t>—basically no difference, though girls are more neurotic later.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Differences in Five-Factor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Extraversion</a:t>
            </a:r>
            <a:r>
              <a:rPr lang="en-US" dirty="0" smtClean="0"/>
              <a:t>: no overall difference, though women are higher in gregariousness &amp; men are higher in assertiveness and activity level (subtypes of extraversion)</a:t>
            </a:r>
          </a:p>
          <a:p>
            <a:r>
              <a:rPr lang="en-US" b="1" dirty="0" smtClean="0"/>
              <a:t>Agreeableness</a:t>
            </a:r>
            <a:r>
              <a:rPr lang="en-US" dirty="0" smtClean="0"/>
              <a:t>: women score higher than men in 50 cultures (d = -.32), mainly because of the </a:t>
            </a:r>
            <a:r>
              <a:rPr lang="en-US" dirty="0" err="1" smtClean="0"/>
              <a:t>subfactors</a:t>
            </a:r>
            <a:r>
              <a:rPr lang="en-US" dirty="0" smtClean="0"/>
              <a:t> of trust and tender-mindedness.</a:t>
            </a:r>
          </a:p>
          <a:p>
            <a:r>
              <a:rPr lang="en-US" b="1" dirty="0" smtClean="0"/>
              <a:t>Conscientiousness</a:t>
            </a:r>
            <a:r>
              <a:rPr lang="en-US" dirty="0" smtClean="0"/>
              <a:t>: negligible sex differences</a:t>
            </a:r>
          </a:p>
          <a:p>
            <a:r>
              <a:rPr lang="en-US" b="1" dirty="0" smtClean="0"/>
              <a:t>Intellect/Openness: </a:t>
            </a:r>
            <a:r>
              <a:rPr lang="en-US" dirty="0" smtClean="0"/>
              <a:t>no difference</a:t>
            </a:r>
          </a:p>
          <a:p>
            <a:r>
              <a:rPr lang="en-US" b="1" dirty="0" smtClean="0"/>
              <a:t>Emotional Stability</a:t>
            </a:r>
            <a:r>
              <a:rPr lang="en-US" dirty="0" smtClean="0"/>
              <a:t>: largest sex difference; women are less stable by half  a standard deviation.</a:t>
            </a:r>
          </a:p>
          <a:p>
            <a:r>
              <a:rPr lang="en-US" dirty="0" smtClean="0"/>
              <a:t>Women experience emotions more </a:t>
            </a:r>
            <a:r>
              <a:rPr lang="en-US" u="sng" dirty="0" smtClean="0"/>
              <a:t>frequently</a:t>
            </a:r>
            <a:r>
              <a:rPr lang="en-US" dirty="0" smtClean="0"/>
              <a:t> and </a:t>
            </a:r>
            <a:r>
              <a:rPr lang="en-US" u="sng" dirty="0" smtClean="0"/>
              <a:t>intensely</a:t>
            </a:r>
            <a:r>
              <a:rPr lang="en-US" dirty="0" smtClean="0"/>
              <a:t> than men do.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Overall, men have slightly higher scores than women (</a:t>
            </a:r>
            <a:r>
              <a:rPr lang="en-US" i="1" dirty="0" smtClean="0"/>
              <a:t> d</a:t>
            </a:r>
            <a:r>
              <a:rPr lang="en-US" dirty="0" smtClean="0"/>
              <a:t> = .21).</a:t>
            </a:r>
          </a:p>
          <a:p>
            <a:r>
              <a:rPr lang="en-US" dirty="0" smtClean="0"/>
              <a:t>Young children (ages 7-10) have no basically difference.</a:t>
            </a:r>
          </a:p>
          <a:p>
            <a:r>
              <a:rPr lang="en-US" dirty="0" smtClean="0"/>
              <a:t>Gap widens as they near adolescence.</a:t>
            </a:r>
          </a:p>
          <a:p>
            <a:r>
              <a:rPr lang="en-US" dirty="0" smtClean="0"/>
              <a:t>Biggest difference is age 15-18; </a:t>
            </a:r>
            <a:r>
              <a:rPr lang="en-US" i="1" dirty="0" smtClean="0"/>
              <a:t>d = </a:t>
            </a:r>
            <a:r>
              <a:rPr lang="en-US" dirty="0" smtClean="0"/>
              <a:t>.33)</a:t>
            </a:r>
          </a:p>
          <a:p>
            <a:r>
              <a:rPr lang="en-US" dirty="0" smtClean="0"/>
              <a:t>Gap starts closing again in adulthood.</a:t>
            </a:r>
          </a:p>
          <a:p>
            <a:r>
              <a:rPr lang="en-US" dirty="0" smtClean="0"/>
              <a:t>From age 60 on, there is no difference.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Men are more permissive about casual sex &amp; view more pornography.</a:t>
            </a:r>
          </a:p>
          <a:p>
            <a:r>
              <a:rPr lang="en-US" dirty="0" smtClean="0"/>
              <a:t>Men have more sexual partners, more fantasies, and are more willing to accept offers of sex from a stranger.</a:t>
            </a:r>
          </a:p>
          <a:p>
            <a:r>
              <a:rPr lang="en-US" dirty="0" smtClean="0"/>
              <a:t>Men have a harder time being “just friends” with girls.</a:t>
            </a:r>
          </a:p>
          <a:p>
            <a:r>
              <a:rPr lang="en-US" dirty="0" smtClean="0"/>
              <a:t>Only men who are high in “hostile masculinity,” narcissism, and lack of empathy are more likely to be sexually aggressive against women.</a:t>
            </a:r>
          </a:p>
          <a:p>
            <a:r>
              <a:rPr lang="en-US" dirty="0" smtClean="0"/>
              <a:t>Women score higher in emotional investment &amp; attachment to partners and children.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239</TotalTime>
  <Words>1750</Words>
  <Application>Microsoft Office PowerPoint</Application>
  <PresentationFormat>On-screen Show (4:3)</PresentationFormat>
  <Paragraphs>188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Gender and Culture Differences in Personality</vt:lpstr>
      <vt:lpstr>Gender Stereotypes</vt:lpstr>
      <vt:lpstr>Effect Size</vt:lpstr>
      <vt:lpstr>Effect Size Cutoffs</vt:lpstr>
      <vt:lpstr>Different Positions in Gender Research</vt:lpstr>
      <vt:lpstr>Temperament in Children</vt:lpstr>
      <vt:lpstr>Gender Differences in Five-Factor Model</vt:lpstr>
      <vt:lpstr>Global Self-Esteem</vt:lpstr>
      <vt:lpstr>Sexual Attitudes</vt:lpstr>
      <vt:lpstr>People-things dimension</vt:lpstr>
      <vt:lpstr>Sex Differences in Depression</vt:lpstr>
      <vt:lpstr>Why are women more vulnerable to depression? </vt:lpstr>
      <vt:lpstr>Sex Roles</vt:lpstr>
      <vt:lpstr>Instrumentality vs. Expressiveness</vt:lpstr>
      <vt:lpstr>Heritability of Sex-typed Behaviors</vt:lpstr>
      <vt:lpstr>Gender Stereotypes</vt:lpstr>
      <vt:lpstr>Clusters of Stereotypes</vt:lpstr>
      <vt:lpstr>Socialization Theory of Sex Differences</vt:lpstr>
      <vt:lpstr>Lingering Questions</vt:lpstr>
      <vt:lpstr>Social Role Theory (Eagly &amp; Wood)</vt:lpstr>
      <vt:lpstr>Hormonal theories</vt:lpstr>
      <vt:lpstr>Cultural Differences</vt:lpstr>
      <vt:lpstr>Three major approaches to culture</vt:lpstr>
      <vt:lpstr>Evoked culture</vt:lpstr>
      <vt:lpstr>Transmitted Culture</vt:lpstr>
      <vt:lpstr>Cultural Tasks</vt:lpstr>
      <vt:lpstr>Acculturation</vt:lpstr>
      <vt:lpstr>Cultural Differences in Self-enhancement</vt:lpstr>
      <vt:lpstr>Effect of Social Class within Culture</vt:lpstr>
      <vt:lpstr>Cultural Universals</vt:lpstr>
      <vt:lpstr>Emotional experience vs. expression</vt:lpstr>
      <vt:lpstr>Mating Strategies (example of evoked culture)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</dc:creator>
  <cp:lastModifiedBy>lori</cp:lastModifiedBy>
  <cp:revision>17</cp:revision>
  <dcterms:created xsi:type="dcterms:W3CDTF">2013-07-26T17:34:28Z</dcterms:created>
  <dcterms:modified xsi:type="dcterms:W3CDTF">2013-07-26T21:34:15Z</dcterms:modified>
</cp:coreProperties>
</file>