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3" r:id="rId18"/>
    <p:sldId id="272" r:id="rId19"/>
    <p:sldId id="273" r:id="rId20"/>
    <p:sldId id="274" r:id="rId21"/>
    <p:sldId id="284" r:id="rId22"/>
    <p:sldId id="275" r:id="rId23"/>
    <p:sldId id="276" r:id="rId24"/>
    <p:sldId id="277" r:id="rId25"/>
    <p:sldId id="278" r:id="rId26"/>
    <p:sldId id="279" r:id="rId27"/>
    <p:sldId id="285" r:id="rId28"/>
    <p:sldId id="280" r:id="rId29"/>
    <p:sldId id="281" r:id="rId30"/>
    <p:sldId id="282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ED49-383D-40A2-9002-6196EDFF0E88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A3A3-B2F4-42E0-B212-3B52D0F99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ED49-383D-40A2-9002-6196EDFF0E88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A3A3-B2F4-42E0-B212-3B52D0F99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ED49-383D-40A2-9002-6196EDFF0E88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A3A3-B2F4-42E0-B212-3B52D0F99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ED49-383D-40A2-9002-6196EDFF0E88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A3A3-B2F4-42E0-B212-3B52D0F99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ED49-383D-40A2-9002-6196EDFF0E88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A3A3-B2F4-42E0-B212-3B52D0F99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ED49-383D-40A2-9002-6196EDFF0E88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A3A3-B2F4-42E0-B212-3B52D0F99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ED49-383D-40A2-9002-6196EDFF0E88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A3A3-B2F4-42E0-B212-3B52D0F99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ED49-383D-40A2-9002-6196EDFF0E88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A3A3-B2F4-42E0-B212-3B52D0F99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ED49-383D-40A2-9002-6196EDFF0E88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A3A3-B2F4-42E0-B212-3B52D0F99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ED49-383D-40A2-9002-6196EDFF0E88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A3A3-B2F4-42E0-B212-3B52D0F99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ED49-383D-40A2-9002-6196EDFF0E88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B3A3A3-B2F4-42E0-B212-3B52D0F99F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72ED49-383D-40A2-9002-6196EDFF0E88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B3A3A3-B2F4-42E0-B212-3B52D0F99F8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clipartof.com/small/5501-Roman-Era-Philosopher-Clipart-Illustration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pXKmwg8VQM&amp;feature=fvw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google.com/videoplay?docid=-895635558528614638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30jsZx_Ngs&amp;feature=related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qW8p9WPweQ&amp;feature=rel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Philosophical Roots of Psychology</a:t>
            </a:r>
            <a:endParaRPr lang="en-US" dirty="0"/>
          </a:p>
        </p:txBody>
      </p:sp>
      <p:pic>
        <p:nvPicPr>
          <p:cNvPr id="1026" name="Picture 2" descr="Roman era Philosopher Clipart Illustration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0050" y="2415381"/>
            <a:ext cx="32639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Wundt’s definitions of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of immediate experience</a:t>
            </a:r>
          </a:p>
          <a:p>
            <a:r>
              <a:rPr lang="en-US" dirty="0" smtClean="0"/>
              <a:t>Goal is to break down consciousness into its most basic elements to see how they’re related</a:t>
            </a:r>
          </a:p>
          <a:p>
            <a:r>
              <a:rPr lang="en-US" dirty="0" smtClean="0"/>
              <a:t>Detailed analysis of consciousness called </a:t>
            </a:r>
            <a:r>
              <a:rPr lang="en-US" i="1" dirty="0" smtClean="0">
                <a:solidFill>
                  <a:srgbClr val="FF0000"/>
                </a:solidFill>
              </a:rPr>
              <a:t>introspection</a:t>
            </a:r>
          </a:p>
          <a:p>
            <a:r>
              <a:rPr lang="en-US" i="1" dirty="0" smtClean="0"/>
              <a:t>Picture shows tools from Wundt’s lab</a:t>
            </a:r>
          </a:p>
          <a:p>
            <a:endParaRPr lang="en-US" dirty="0"/>
          </a:p>
        </p:txBody>
      </p:sp>
      <p:pic>
        <p:nvPicPr>
          <p:cNvPr id="4" name="Picture 3" descr="tools from Wundt's la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3200400" y="4343400"/>
            <a:ext cx="4038600" cy="205130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Edward </a:t>
            </a:r>
            <a:r>
              <a:rPr lang="en-US" dirty="0" err="1" smtClean="0"/>
              <a:t>Titchener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of Wundt’s</a:t>
            </a:r>
          </a:p>
          <a:p>
            <a:r>
              <a:rPr lang="en-US" dirty="0" smtClean="0"/>
              <a:t>Famous for </a:t>
            </a:r>
            <a:r>
              <a:rPr lang="en-US" dirty="0" smtClean="0">
                <a:solidFill>
                  <a:srgbClr val="FF0000"/>
                </a:solidFill>
              </a:rPr>
              <a:t>bringing  structuralism to America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Titchen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048000"/>
            <a:ext cx="2529231" cy="360923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G. Stanley Hall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of Wundt’s, but not a true </a:t>
            </a:r>
            <a:r>
              <a:rPr lang="en-US" dirty="0" err="1" smtClean="0"/>
              <a:t>structuralist</a:t>
            </a:r>
            <a:endParaRPr lang="en-US" dirty="0" smtClean="0"/>
          </a:p>
          <a:p>
            <a:r>
              <a:rPr lang="en-US" dirty="0" smtClean="0"/>
              <a:t>Set up first psych lab in U.S. in 1892 at Johns Hopkins</a:t>
            </a:r>
          </a:p>
          <a:p>
            <a:r>
              <a:rPr lang="en-US" dirty="0" smtClean="0"/>
              <a:t>Helped start the American Psychological Association (APA) and served as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president</a:t>
            </a:r>
          </a:p>
          <a:p>
            <a:r>
              <a:rPr lang="en-US" dirty="0" smtClean="0"/>
              <a:t>Considered the </a:t>
            </a:r>
            <a:r>
              <a:rPr lang="en-US" dirty="0" smtClean="0">
                <a:solidFill>
                  <a:srgbClr val="FF0000"/>
                </a:solidFill>
              </a:rPr>
              <a:t>father of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developmental psychology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tanley h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429000"/>
            <a:ext cx="2209800" cy="27622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Founder was </a:t>
            </a:r>
            <a:r>
              <a:rPr lang="en-US" dirty="0" smtClean="0">
                <a:solidFill>
                  <a:srgbClr val="FF0000"/>
                </a:solidFill>
              </a:rPr>
              <a:t>William James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Focused on functions &amp; process of conscious activity (perceiving and learning)</a:t>
            </a:r>
          </a:p>
          <a:p>
            <a:pPr lvl="1"/>
            <a:r>
              <a:rPr lang="en-US" dirty="0" smtClean="0"/>
              <a:t>Focused on child development and educational practices</a:t>
            </a:r>
          </a:p>
          <a:p>
            <a:pPr lvl="1"/>
            <a:r>
              <a:rPr lang="en-US" dirty="0" smtClean="0"/>
              <a:t>Very practical…</a:t>
            </a:r>
            <a:r>
              <a:rPr lang="en-US" i="1" dirty="0" smtClean="0"/>
              <a:t>functional</a:t>
            </a:r>
          </a:p>
          <a:p>
            <a:pPr lvl="1"/>
            <a:r>
              <a:rPr lang="en-US" dirty="0" smtClean="0"/>
              <a:t>Influenced by Darwin’s natural selection idea</a:t>
            </a:r>
          </a:p>
          <a:p>
            <a:pPr lvl="1"/>
            <a:r>
              <a:rPr lang="en-US" dirty="0" smtClean="0"/>
              <a:t>Believed consciousness is uniquely human; thus, it should be a focus of study.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Tenets of Functionalism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Study of mental operations and not mental structures </a:t>
            </a:r>
          </a:p>
          <a:p>
            <a:r>
              <a:rPr lang="en-US" sz="2800" dirty="0" smtClean="0"/>
              <a:t>Mind and body are not indistinguishable</a:t>
            </a:r>
          </a:p>
          <a:p>
            <a:r>
              <a:rPr lang="en-US" sz="2800" dirty="0" smtClean="0"/>
              <a:t>Purpose of psychological studies was to determine the relationship between an organism and its environment</a:t>
            </a:r>
          </a:p>
          <a:p>
            <a:r>
              <a:rPr lang="en-US" sz="2800" dirty="0" smtClean="0"/>
              <a:t>Stimulus-organism-response (S-O-R model)</a:t>
            </a:r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Functionalism Cartoon</a:t>
            </a:r>
            <a:endParaRPr lang="en-US" dirty="0"/>
          </a:p>
        </p:txBody>
      </p:sp>
      <p:pic>
        <p:nvPicPr>
          <p:cNvPr id="4" name="Content Placeholder 3" descr="functionalism carto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5122" y="1935163"/>
            <a:ext cx="6033756" cy="438943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John Dewey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functionalist whose influence was in </a:t>
            </a:r>
            <a:r>
              <a:rPr lang="en-US" dirty="0" smtClean="0">
                <a:solidFill>
                  <a:srgbClr val="FF0000"/>
                </a:solidFill>
              </a:rPr>
              <a:t>progressive education</a:t>
            </a:r>
            <a:r>
              <a:rPr lang="en-US" dirty="0" smtClean="0"/>
              <a:t> around 1920</a:t>
            </a:r>
          </a:p>
          <a:p>
            <a:r>
              <a:rPr lang="en-US" dirty="0" smtClean="0"/>
              <a:t>Believed children knew what was best for them—adults shouldn’t intervene in school or otherwise</a:t>
            </a:r>
          </a:p>
          <a:p>
            <a:r>
              <a:rPr lang="en-US" dirty="0" smtClean="0"/>
              <a:t>Montessori schools are based on this idea</a:t>
            </a:r>
          </a:p>
          <a:p>
            <a:endParaRPr lang="en-US" dirty="0"/>
          </a:p>
        </p:txBody>
      </p:sp>
      <p:pic>
        <p:nvPicPr>
          <p:cNvPr id="4" name="Picture 3" descr="DEWEY,JOH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191000"/>
            <a:ext cx="3111500" cy="24765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Education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http://www.youtube.com/watch?v=opXKmwg8VQM&amp;feature=fvw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Epilogue of Functionalism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Ultimately failed as a school of thought</a:t>
            </a:r>
          </a:p>
          <a:p>
            <a:r>
              <a:rPr lang="en-US" dirty="0" smtClean="0"/>
              <a:t>Closely related to evolutionary psychology today</a:t>
            </a:r>
          </a:p>
          <a:p>
            <a:endParaRPr lang="en-US" dirty="0"/>
          </a:p>
        </p:txBody>
      </p:sp>
      <p:pic>
        <p:nvPicPr>
          <p:cNvPr id="4" name="Picture 3" descr="functionalism cartoon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895600"/>
            <a:ext cx="7767637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Behaviorism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Replaced functionalism with John B. Watson’s article in 1913 calling for psychologists to study only overt behavior</a:t>
            </a:r>
          </a:p>
          <a:p>
            <a:r>
              <a:rPr lang="en-US" dirty="0" smtClean="0"/>
              <a:t>The S-O-R (stimulus-organism-response) model became the S-R model (stimulus-response) because cognitive processes (the “O”) were not studied.</a:t>
            </a:r>
          </a:p>
          <a:p>
            <a:r>
              <a:rPr lang="en-US" dirty="0" smtClean="0"/>
              <a:t>Really caught on because psychologists were tired of trying to pin down elements of consciousness</a:t>
            </a:r>
          </a:p>
          <a:p>
            <a:r>
              <a:rPr lang="en-US" dirty="0" smtClean="0"/>
              <a:t>Behaviorism lasted for decades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Rene Descartes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Father  of modern philosophy</a:t>
            </a:r>
          </a:p>
          <a:p>
            <a:r>
              <a:rPr lang="en-US" dirty="0" smtClean="0"/>
              <a:t>“I think; therefore I am”</a:t>
            </a:r>
          </a:p>
          <a:p>
            <a:r>
              <a:rPr lang="en-US" dirty="0" smtClean="0"/>
              <a:t>Dualism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8" name="Picture 7" descr="rene descar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819400"/>
            <a:ext cx="2590800" cy="36322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Behaviorists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Edward Thorndike (studied behavior of cats)</a:t>
            </a:r>
          </a:p>
          <a:p>
            <a:r>
              <a:rPr lang="en-US" dirty="0" smtClean="0"/>
              <a:t>Ivan Pavlov (studied dogs’ response to a ringing bell that indicated food was about to be served)</a:t>
            </a:r>
          </a:p>
          <a:p>
            <a:r>
              <a:rPr lang="en-US" dirty="0" smtClean="0"/>
              <a:t>John B. Watson—got the behavioral perspective really started</a:t>
            </a:r>
          </a:p>
          <a:p>
            <a:r>
              <a:rPr lang="en-US" dirty="0" smtClean="0"/>
              <a:t>B.F. Skinner—did a lot of work in the field of learning (operant conditioning)  </a:t>
            </a:r>
            <a:endParaRPr lang="en-US" dirty="0"/>
          </a:p>
        </p:txBody>
      </p:sp>
      <p:pic>
        <p:nvPicPr>
          <p:cNvPr id="4" name="Picture 3" descr="behaviorism rat 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5574" y="4800600"/>
            <a:ext cx="1745226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of Skinner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http://video.google.com/videoplay?docid=-8956355585286146382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Impact of Behaviorism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on objective science</a:t>
            </a:r>
          </a:p>
          <a:p>
            <a:r>
              <a:rPr lang="en-US" dirty="0" smtClean="0"/>
              <a:t>Field </a:t>
            </a:r>
            <a:r>
              <a:rPr lang="en-US" dirty="0" smtClean="0"/>
              <a:t>evolved </a:t>
            </a:r>
            <a:r>
              <a:rPr lang="en-US" dirty="0" smtClean="0"/>
              <a:t>into “cognitive behaviorism,” which is now an effective therapy tool.</a:t>
            </a:r>
          </a:p>
          <a:p>
            <a:r>
              <a:rPr lang="en-US" dirty="0" smtClean="0"/>
              <a:t>S-R model once again became S-O-R </a:t>
            </a:r>
            <a:endParaRPr lang="en-US" dirty="0"/>
          </a:p>
        </p:txBody>
      </p:sp>
      <p:pic>
        <p:nvPicPr>
          <p:cNvPr id="4" name="Picture 3" descr="dog_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733800"/>
            <a:ext cx="45212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Psychodynamic/Psychoanalytic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Occurred in Europe at the same time as behaviorism was going on in America</a:t>
            </a:r>
          </a:p>
          <a:p>
            <a:r>
              <a:rPr lang="en-US" dirty="0" smtClean="0"/>
              <a:t>Pioneered by Sigmund Freud  </a:t>
            </a:r>
          </a:p>
          <a:p>
            <a:r>
              <a:rPr lang="en-US" dirty="0" smtClean="0"/>
              <a:t>Focused on functions of </a:t>
            </a:r>
          </a:p>
          <a:p>
            <a:pPr>
              <a:buNone/>
            </a:pPr>
            <a:r>
              <a:rPr lang="en-US" dirty="0" smtClean="0"/>
              <a:t>	consciousness </a:t>
            </a:r>
          </a:p>
          <a:p>
            <a:pPr>
              <a:buNone/>
            </a:pPr>
            <a:r>
              <a:rPr lang="en-US" dirty="0" smtClean="0"/>
              <a:t>	and unconsciousness, </a:t>
            </a:r>
          </a:p>
          <a:p>
            <a:pPr>
              <a:buNone/>
            </a:pPr>
            <a:r>
              <a:rPr lang="en-US" dirty="0" smtClean="0"/>
              <a:t>   biological drives and instincts</a:t>
            </a:r>
          </a:p>
          <a:p>
            <a:endParaRPr lang="en-US" dirty="0"/>
          </a:p>
        </p:txBody>
      </p:sp>
      <p:pic>
        <p:nvPicPr>
          <p:cNvPr id="5" name="Picture 4" descr="Sigmund Fre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2514600"/>
            <a:ext cx="2705100" cy="368040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Psychoanalysis vs. Behaviorism</a:t>
            </a:r>
            <a:endParaRPr lang="en-US" dirty="0"/>
          </a:p>
        </p:txBody>
      </p:sp>
      <p:pic>
        <p:nvPicPr>
          <p:cNvPr id="4" name="Content Placeholder 3" descr="Psychoanalysis carto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805304"/>
            <a:ext cx="2890837" cy="4747895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Carl Rogers, Abraham Maslow</a:t>
            </a:r>
          </a:p>
          <a:p>
            <a:r>
              <a:rPr lang="en-US" dirty="0" smtClean="0"/>
              <a:t>Arose in 1950s in direct opposition to both Freud and the behaviorists</a:t>
            </a:r>
          </a:p>
          <a:p>
            <a:r>
              <a:rPr lang="en-US" dirty="0" smtClean="0"/>
              <a:t>Emphasized the unique qualities of people, freedom, and potential for personal growth</a:t>
            </a:r>
          </a:p>
          <a:p>
            <a:r>
              <a:rPr lang="en-US" dirty="0" smtClean="0"/>
              <a:t>Unconditional positive regard</a:t>
            </a:r>
          </a:p>
          <a:p>
            <a:r>
              <a:rPr lang="en-US" dirty="0" smtClean="0"/>
              <a:t>Largest impact was on clinical psychology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Humanism Cartoon</a:t>
            </a:r>
            <a:endParaRPr lang="en-US" dirty="0"/>
          </a:p>
        </p:txBody>
      </p:sp>
      <p:pic>
        <p:nvPicPr>
          <p:cNvPr id="4" name="Content Placeholder 3" descr="humanism cart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71762" y="2058194"/>
            <a:ext cx="3800475" cy="4143375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Rogers:  Clip of Humanistic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http://www.youtube.com/watch?v=m30jsZx_Ngs&amp;feature=related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Cognitive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ultimate, most successful challenge to behaviorism</a:t>
            </a:r>
          </a:p>
          <a:p>
            <a:r>
              <a:rPr lang="en-US" dirty="0" smtClean="0"/>
              <a:t>One of the most popular viewpoints in psychology today</a:t>
            </a:r>
          </a:p>
          <a:p>
            <a:r>
              <a:rPr lang="en-US" dirty="0" smtClean="0"/>
              <a:t>Reestablished the study of consciousness</a:t>
            </a:r>
          </a:p>
          <a:p>
            <a:r>
              <a:rPr lang="en-US" dirty="0" smtClean="0"/>
              <a:t>Aided by computers—they help us study mental processes (e.g., reaction time) more precisely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Information-processing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Information received through senses is “processed” by various systems of neurons in the brain (e.g., “memory system”)</a:t>
            </a:r>
          </a:p>
          <a:p>
            <a:pPr>
              <a:buNone/>
            </a:pPr>
            <a:r>
              <a:rPr lang="en-US" dirty="0" smtClean="0"/>
              <a:t>Modern model of human brain is a computer</a:t>
            </a:r>
          </a:p>
          <a:p>
            <a:pPr>
              <a:buNone/>
            </a:pPr>
            <a:r>
              <a:rPr lang="en-US" dirty="0" smtClean="0"/>
              <a:t>We now study mental structures, but not in the way Wundt did.  We use the more objective behavioral methods that </a:t>
            </a:r>
          </a:p>
          <a:p>
            <a:pPr>
              <a:buNone/>
            </a:pPr>
            <a:r>
              <a:rPr lang="en-US" dirty="0" smtClean="0"/>
              <a:t>   behaviorists taught us.  </a:t>
            </a:r>
          </a:p>
        </p:txBody>
      </p:sp>
      <p:pic>
        <p:nvPicPr>
          <p:cNvPr id="4" name="Picture 3" descr="brain-computer interfa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7130" y="4572000"/>
            <a:ext cx="232607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John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Tabula Rasa—blank slate at birth</a:t>
            </a:r>
          </a:p>
          <a:p>
            <a:r>
              <a:rPr lang="en-US" dirty="0" smtClean="0"/>
              <a:t>Primary contribution—making psychology an </a:t>
            </a:r>
            <a:r>
              <a:rPr lang="en-US" dirty="0" smtClean="0">
                <a:solidFill>
                  <a:srgbClr val="FF0000"/>
                </a:solidFill>
              </a:rPr>
              <a:t>empirical science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john-loc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8807" y="990600"/>
            <a:ext cx="917394" cy="1066800"/>
          </a:xfrm>
          <a:prstGeom prst="rect">
            <a:avLst/>
          </a:prstGeom>
        </p:spPr>
      </p:pic>
      <p:pic>
        <p:nvPicPr>
          <p:cNvPr id="5" name="Picture 4" descr="empirici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1" y="3276600"/>
            <a:ext cx="3192334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Cognitive-behavioral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/>
          <a:lstStyle/>
          <a:p>
            <a:r>
              <a:rPr lang="en-US" dirty="0" smtClean="0"/>
              <a:t>Involves changing maladaptive thoughts/feelings  and the undesirable behaviors they produce</a:t>
            </a:r>
          </a:p>
          <a:p>
            <a:r>
              <a:rPr lang="en-US" dirty="0" smtClean="0"/>
              <a:t>Considered by many to be the most effective type of therapy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ognitive behavior thera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1650" y="3237411"/>
            <a:ext cx="4349750" cy="2982686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Cognitive-Behavioral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</a:t>
            </a:r>
            <a:r>
              <a:rPr lang="en-US" smtClean="0">
                <a:hlinkClick r:id="rId2"/>
              </a:rPr>
              <a:t>://</a:t>
            </a:r>
            <a:r>
              <a:rPr lang="en-US" smtClean="0">
                <a:hlinkClick r:id="rId2"/>
              </a:rPr>
              <a:t>www.youtube.com/watch?v=GqW8p9WPweQ&amp;feature=related</a:t>
            </a:r>
            <a:endParaRPr lang="en-US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James Mill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Believed humans and animals are fundamentally the same</a:t>
            </a:r>
          </a:p>
          <a:p>
            <a:r>
              <a:rPr lang="en-US" dirty="0" smtClean="0"/>
              <a:t>Laid the groundwork for modern theories that assume  similarity between humans and animals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uman-animal similar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962400"/>
            <a:ext cx="1803400" cy="24165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</a:t>
            </a:r>
            <a:endParaRPr lang="en-US" dirty="0"/>
          </a:p>
        </p:txBody>
      </p:sp>
      <p:pic>
        <p:nvPicPr>
          <p:cNvPr id="4" name="Content Placeholder 3" descr="physiolog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905000"/>
            <a:ext cx="5486400" cy="4572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Johannes Muller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removal or isolation of organs to see how they worked</a:t>
            </a:r>
          </a:p>
          <a:p>
            <a:r>
              <a:rPr lang="en-US" dirty="0" smtClean="0"/>
              <a:t>Doctrine of specific nerve energies—nerve impulses are the same, regardless of the source</a:t>
            </a:r>
          </a:p>
          <a:p>
            <a:r>
              <a:rPr lang="en-US" dirty="0" smtClean="0"/>
              <a:t>Led to belief that brain must be specialized</a:t>
            </a:r>
          </a:p>
          <a:p>
            <a:endParaRPr lang="en-US" dirty="0"/>
          </a:p>
        </p:txBody>
      </p:sp>
      <p:pic>
        <p:nvPicPr>
          <p:cNvPr id="4" name="Picture 3" descr="brain specializ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1" y="4419600"/>
            <a:ext cx="3429000" cy="24600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Hermann von Helmholtz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Measured speed of nerve impulses</a:t>
            </a:r>
          </a:p>
          <a:p>
            <a:r>
              <a:rPr lang="en-US" dirty="0" smtClean="0"/>
              <a:t>Supported idea that mental events could be the subject of scientific investigation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helmholtz's id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810000"/>
            <a:ext cx="2298068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Philosophy + </a:t>
            </a:r>
            <a:br>
              <a:rPr lang="en-US" dirty="0" smtClean="0"/>
            </a:br>
            <a:r>
              <a:rPr lang="en-US" dirty="0" smtClean="0"/>
              <a:t>Physiology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33400" y="2743200"/>
            <a:ext cx="7772400" cy="1509712"/>
          </a:xfrm>
        </p:spPr>
        <p:txBody>
          <a:bodyPr>
            <a:normAutofit/>
          </a:bodyPr>
          <a:lstStyle/>
          <a:p>
            <a:pPr algn="ctr"/>
            <a:r>
              <a:rPr lang="en-US" sz="8000" b="1" i="1" dirty="0" smtClean="0">
                <a:solidFill>
                  <a:schemeClr val="tx2">
                    <a:lumMod val="10000"/>
                  </a:schemeClr>
                </a:solidFill>
              </a:rPr>
              <a:t>Psychology</a:t>
            </a:r>
          </a:p>
          <a:p>
            <a:pPr algn="ctr"/>
            <a:endParaRPr lang="en-US" sz="800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1" name="Picture 10" descr="Psychology visu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038600"/>
            <a:ext cx="30480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Structuralism: Wilhelm Wundt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Wilheim</a:t>
            </a:r>
            <a:r>
              <a:rPr lang="en-US" dirty="0" smtClean="0"/>
              <a:t> Wundt</a:t>
            </a:r>
          </a:p>
          <a:p>
            <a:pPr lvl="1"/>
            <a:r>
              <a:rPr lang="en-US" dirty="0" smtClean="0"/>
              <a:t>Set up first psychological laboratory in Leipzig, Germany, in </a:t>
            </a:r>
            <a:r>
              <a:rPr lang="en-US" dirty="0" smtClean="0">
                <a:solidFill>
                  <a:srgbClr val="FF0000"/>
                </a:solidFill>
              </a:rPr>
              <a:t>1879</a:t>
            </a:r>
          </a:p>
          <a:p>
            <a:pPr lvl="1"/>
            <a:r>
              <a:rPr lang="en-US" dirty="0" smtClean="0"/>
              <a:t>Considered the </a:t>
            </a:r>
            <a:r>
              <a:rPr lang="en-US" dirty="0" smtClean="0">
                <a:solidFill>
                  <a:srgbClr val="FF0000"/>
                </a:solidFill>
              </a:rPr>
              <a:t>father  of psychology</a:t>
            </a:r>
          </a:p>
          <a:p>
            <a:pPr lvl="1"/>
            <a:r>
              <a:rPr lang="en-US" dirty="0" smtClean="0"/>
              <a:t>Wrote the first psych textbook</a:t>
            </a:r>
          </a:p>
          <a:p>
            <a:pPr lvl="1"/>
            <a:endParaRPr lang="en-US" dirty="0"/>
          </a:p>
        </p:txBody>
      </p:sp>
      <p:pic>
        <p:nvPicPr>
          <p:cNvPr id="6" name="Picture 5" descr="WundtLab18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4038600"/>
            <a:ext cx="3897966" cy="2514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746</Words>
  <Application>Microsoft Office PowerPoint</Application>
  <PresentationFormat>On-screen Show (4:3)</PresentationFormat>
  <Paragraphs>114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Flow</vt:lpstr>
      <vt:lpstr>Philosophical Roots of Psychology</vt:lpstr>
      <vt:lpstr>Rene Descartes</vt:lpstr>
      <vt:lpstr>John Locke</vt:lpstr>
      <vt:lpstr>James Mill</vt:lpstr>
      <vt:lpstr>Physiology</vt:lpstr>
      <vt:lpstr>Johannes Muller</vt:lpstr>
      <vt:lpstr>Hermann von Helmholtz</vt:lpstr>
      <vt:lpstr>Philosophy +  Physiology</vt:lpstr>
      <vt:lpstr>Structuralism: Wilhelm Wundt</vt:lpstr>
      <vt:lpstr>Wundt’s definitions of psychology</vt:lpstr>
      <vt:lpstr>Edward Titchener</vt:lpstr>
      <vt:lpstr>G. Stanley Hall</vt:lpstr>
      <vt:lpstr>Functionalism</vt:lpstr>
      <vt:lpstr>Tenets of Functionalism</vt:lpstr>
      <vt:lpstr>Functionalism Cartoon</vt:lpstr>
      <vt:lpstr>John Dewey</vt:lpstr>
      <vt:lpstr>Progressive Education in Action</vt:lpstr>
      <vt:lpstr>Epilogue of Functionalism</vt:lpstr>
      <vt:lpstr>Behaviorism</vt:lpstr>
      <vt:lpstr>Important Behaviorists</vt:lpstr>
      <vt:lpstr>Video Clip of Skinner</vt:lpstr>
      <vt:lpstr>Impact of Behaviorism</vt:lpstr>
      <vt:lpstr>Psychodynamic/Psychoanalytic Theory</vt:lpstr>
      <vt:lpstr>Psychoanalysis vs. Behaviorism</vt:lpstr>
      <vt:lpstr>Humanism</vt:lpstr>
      <vt:lpstr>Humanism Cartoon</vt:lpstr>
      <vt:lpstr>Rogers:  Clip of Humanistic Therapy</vt:lpstr>
      <vt:lpstr>Cognitive Revolution</vt:lpstr>
      <vt:lpstr>Information-processing approach</vt:lpstr>
      <vt:lpstr>Cognitive-behavioral therapy</vt:lpstr>
      <vt:lpstr>Cognitive-Behavioral Therapy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Philosophical Roots of Psychology</dc:title>
  <dc:creator>lori</dc:creator>
  <cp:lastModifiedBy>lori</cp:lastModifiedBy>
  <cp:revision>22</cp:revision>
  <dcterms:created xsi:type="dcterms:W3CDTF">2009-08-14T17:44:44Z</dcterms:created>
  <dcterms:modified xsi:type="dcterms:W3CDTF">2010-08-24T18:25:07Z</dcterms:modified>
</cp:coreProperties>
</file>