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9"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2" r:id="rId18"/>
    <p:sldId id="270"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91" r:id="rId36"/>
    <p:sldId id="290" r:id="rId37"/>
    <p:sldId id="292" r:id="rId38"/>
    <p:sldId id="293" r:id="rId39"/>
    <p:sldId id="294" r:id="rId40"/>
    <p:sldId id="295" r:id="rId41"/>
    <p:sldId id="296" r:id="rId42"/>
    <p:sldId id="297" r:id="rId43"/>
    <p:sldId id="298" r:id="rId44"/>
    <p:sldId id="29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105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228600" y="2743200"/>
            <a:ext cx="3657600" cy="1143000"/>
          </a:xfrm>
        </p:spPr>
        <p:txBody>
          <a:bodyPr/>
          <a:lstStyle>
            <a:lvl1pPr>
              <a:defRPr sz="3200">
                <a:solidFill>
                  <a:schemeClr val="accent2">
                    <a:lumMod val="75000"/>
                  </a:schemeClr>
                </a:solidFill>
              </a:defRPr>
            </a:lvl1pPr>
          </a:lstStyle>
          <a:p>
            <a:r>
              <a:rPr lang="en-US" smtClean="0"/>
              <a:t>Click to edit Master title style</a:t>
            </a:r>
            <a:endParaRPr lang="en-US" dirty="0"/>
          </a:p>
        </p:txBody>
      </p:sp>
      <p:sp>
        <p:nvSpPr>
          <p:cNvPr id="16387" name="Rectangle 3"/>
          <p:cNvSpPr>
            <a:spLocks noGrp="1" noChangeArrowheads="1"/>
          </p:cNvSpPr>
          <p:nvPr>
            <p:ph type="subTitle" idx="1"/>
          </p:nvPr>
        </p:nvSpPr>
        <p:spPr>
          <a:xfrm>
            <a:off x="304800" y="5867400"/>
            <a:ext cx="3657600" cy="609600"/>
          </a:xfrm>
        </p:spPr>
        <p:txBody>
          <a:bodyPr/>
          <a:lstStyle>
            <a:lvl1pPr marL="0" indent="0">
              <a:buFontTx/>
              <a:buNone/>
              <a:defRPr sz="1600">
                <a:solidFill>
                  <a:schemeClr val="accent2">
                    <a:lumMod val="50000"/>
                  </a:schemeClr>
                </a:solidFill>
              </a:defRPr>
            </a:lvl1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194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819400" y="838200"/>
            <a:ext cx="5486400" cy="3889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8194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6858000" cy="838200"/>
          </a:xfrm>
        </p:spPr>
        <p:txBody>
          <a:bodyPr/>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81200" y="1600200"/>
            <a:ext cx="6858000" cy="4419600"/>
          </a:xfrm>
        </p:spPr>
        <p:txBody>
          <a:bodyPr vert="eaVert"/>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838200"/>
            <a:ext cx="1714500" cy="5105400"/>
          </a:xfrm>
        </p:spPr>
        <p:txBody>
          <a:bodyPr vert="eaVert"/>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057400" y="838200"/>
            <a:ext cx="4991100" cy="5105400"/>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1884759" y="1371600"/>
            <a:ext cx="5372100" cy="41148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103120" y="1557867"/>
            <a:ext cx="4937760" cy="2560320"/>
          </a:xfrm>
        </p:spPr>
        <p:txBody>
          <a:bodyPr anchor="b">
            <a:normAutofit/>
          </a:bodyPr>
          <a:lstStyle>
            <a:lvl1pPr algn="ctr">
              <a:lnSpc>
                <a:spcPct val="80000"/>
              </a:lnSpc>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103120" y="4185919"/>
            <a:ext cx="4937760" cy="1097278"/>
          </a:xfrm>
        </p:spPr>
        <p:txBody>
          <a:bodyPr>
            <a:normAutofit/>
          </a:bodyPr>
          <a:lstStyle>
            <a:lvl1pPr marL="0" indent="0" algn="ctr">
              <a:spcBef>
                <a:spcPts val="12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xmlns="" val="24684903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bwMode="ltGray">
          <a:xfrm>
            <a:off x="-1" y="457200"/>
            <a:ext cx="9141620"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ltGray">
          <a:xfrm>
            <a:off x="0" y="1697736"/>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bwMode="ltGray">
          <a:xfrm>
            <a:off x="0" y="457200"/>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BD3024-A370-4736-A073-CFE51D74BDB4}" type="datetimeFigureOut">
              <a:rPr lang="en-US" smtClean="0"/>
              <a:pPr/>
              <a:t>7/18/2013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DCFCC-8C7B-4574-91B2-C3342261C6C2}" type="slidenum">
              <a:rPr lang="en-US" smtClean="0"/>
              <a:pPr/>
              <a:t>‹#›</a:t>
            </a:fld>
            <a:endParaRPr lang="en-US"/>
          </a:p>
        </p:txBody>
      </p:sp>
    </p:spTree>
    <p:extLst>
      <p:ext uri="{BB962C8B-B14F-4D97-AF65-F5344CB8AC3E}">
        <p14:creationId xmlns:p14="http://schemas.microsoft.com/office/powerpoint/2010/main" xmlns="" val="37605297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4000500" y="762000"/>
            <a:ext cx="48006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40530" y="1016001"/>
            <a:ext cx="4320540" cy="1828800"/>
          </a:xfrm>
        </p:spPr>
        <p:txBody>
          <a:bodyPr anchor="b">
            <a:normAutofit/>
          </a:bodyPr>
          <a:lstStyle>
            <a:lvl1pPr algn="ctr">
              <a:lnSpc>
                <a:spcPct val="80000"/>
              </a:lnSpc>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4240530" y="2980267"/>
            <a:ext cx="432054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21716743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ummer 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4000500" y="762000"/>
            <a:ext cx="48006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40530" y="1016001"/>
            <a:ext cx="4320540" cy="1828800"/>
          </a:xfrm>
        </p:spPr>
        <p:txBody>
          <a:bodyPr anchor="b">
            <a:normAutofit/>
          </a:bodyPr>
          <a:lstStyle>
            <a:lvl1pPr algn="ctr">
              <a:lnSpc>
                <a:spcPct val="80000"/>
              </a:lnSpc>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4240530" y="2980267"/>
            <a:ext cx="432054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12921294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Autumn Section Header">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4000500" y="762000"/>
            <a:ext cx="48006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40530" y="1016001"/>
            <a:ext cx="4320540" cy="1828800"/>
          </a:xfrm>
        </p:spPr>
        <p:txBody>
          <a:bodyPr anchor="b">
            <a:normAutofit/>
          </a:bodyPr>
          <a:lstStyle>
            <a:lvl1pPr algn="ctr">
              <a:lnSpc>
                <a:spcPct val="80000"/>
              </a:lnSpc>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4240530" y="2980267"/>
            <a:ext cx="432054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2045410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Winter Section Header">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4000500" y="762000"/>
            <a:ext cx="48006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40530" y="1016001"/>
            <a:ext cx="4320540" cy="1828800"/>
          </a:xfrm>
        </p:spPr>
        <p:txBody>
          <a:bodyPr anchor="b">
            <a:normAutofit/>
          </a:bodyPr>
          <a:lstStyle>
            <a:lvl1pPr algn="ctr">
              <a:lnSpc>
                <a:spcPct val="80000"/>
              </a:lnSpc>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4240530" y="2980267"/>
            <a:ext cx="432054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23053490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bwMode="ltGray">
          <a:xfrm>
            <a:off x="-1" y="457200"/>
            <a:ext cx="9141620"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bwMode="ltGray">
          <a:xfrm>
            <a:off x="0" y="1697736"/>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bwMode="ltGray">
          <a:xfrm>
            <a:off x="0" y="457200"/>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0100" y="2057400"/>
            <a:ext cx="3634740" cy="4343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9160" y="2057400"/>
            <a:ext cx="3634740" cy="4343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BD3024-A370-4736-A073-CFE51D74BDB4}" type="datetimeFigureOut">
              <a:rPr lang="en-US" smtClean="0"/>
              <a:pPr/>
              <a:t>7/18/2013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DCFCC-8C7B-4574-91B2-C3342261C6C2}" type="slidenum">
              <a:rPr lang="en-US" smtClean="0"/>
              <a:pPr/>
              <a:t>‹#›</a:t>
            </a:fld>
            <a:endParaRPr lang="en-US"/>
          </a:p>
        </p:txBody>
      </p:sp>
    </p:spTree>
    <p:extLst>
      <p:ext uri="{BB962C8B-B14F-4D97-AF65-F5344CB8AC3E}">
        <p14:creationId xmlns:p14="http://schemas.microsoft.com/office/powerpoint/2010/main" xmlns="" val="34277927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lang="en-US" sz="2400" dirty="0" smtClean="0">
                <a:solidFill>
                  <a:schemeClr val="bg2">
                    <a:lumMod val="90000"/>
                  </a:schemeClr>
                </a:solidFill>
                <a:latin typeface="+mn-lt"/>
              </a:defRPr>
            </a:lvl1pPr>
            <a:lvl2pPr>
              <a:defRPr sz="2400">
                <a:solidFill>
                  <a:schemeClr val="bg2">
                    <a:lumMod val="90000"/>
                  </a:schemeClr>
                </a:solidFill>
                <a:latin typeface="+mn-lt"/>
              </a:defRPr>
            </a:lvl2pPr>
            <a:lvl3pPr>
              <a:defRPr sz="2000">
                <a:solidFill>
                  <a:schemeClr val="bg2">
                    <a:lumMod val="90000"/>
                  </a:schemeClr>
                </a:solidFill>
                <a:latin typeface="+mn-lt"/>
              </a:defRPr>
            </a:lvl3pPr>
            <a:lvl4pPr>
              <a:defRPr sz="1800">
                <a:solidFill>
                  <a:schemeClr val="bg2">
                    <a:lumMod val="90000"/>
                  </a:schemeClr>
                </a:solidFill>
                <a:latin typeface="+mn-lt"/>
              </a:defRPr>
            </a:lvl4pPr>
            <a:lvl5pPr>
              <a:defRPr sz="1800">
                <a:solidFill>
                  <a:schemeClr val="bg2">
                    <a:lumMod val="90000"/>
                  </a:schemeClr>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bwMode="ltGray">
          <a:xfrm>
            <a:off x="-1" y="457200"/>
            <a:ext cx="9141620"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bwMode="ltGray">
          <a:xfrm>
            <a:off x="0" y="1697736"/>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bwMode="ltGray">
          <a:xfrm>
            <a:off x="0" y="457200"/>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800100" y="2057400"/>
            <a:ext cx="3634740" cy="868681"/>
          </a:xfrm>
        </p:spPr>
        <p:txBody>
          <a:bodyPr anchor="ctr"/>
          <a:lstStyle>
            <a:lvl1pPr marL="0" indent="0">
              <a:buNone/>
              <a:defRPr sz="2400" b="0" cap="sm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00100" y="2926080"/>
            <a:ext cx="363474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09160" y="2057400"/>
            <a:ext cx="3634740" cy="868681"/>
          </a:xfrm>
        </p:spPr>
        <p:txBody>
          <a:bodyPr anchor="ctr"/>
          <a:lstStyle>
            <a:lvl1pPr marL="0" indent="0">
              <a:buNone/>
              <a:defRPr sz="2400" b="0" cap="sm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9160" y="2926080"/>
            <a:ext cx="363474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BD3024-A370-4736-A073-CFE51D74BDB4}" type="datetimeFigureOut">
              <a:rPr lang="en-US" smtClean="0"/>
              <a:pPr/>
              <a:t>7/18/2013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DCFCC-8C7B-4574-91B2-C3342261C6C2}" type="slidenum">
              <a:rPr lang="en-US" smtClean="0"/>
              <a:pPr/>
              <a:t>‹#›</a:t>
            </a:fld>
            <a:endParaRPr lang="en-US"/>
          </a:p>
        </p:txBody>
      </p:sp>
    </p:spTree>
    <p:extLst>
      <p:ext uri="{BB962C8B-B14F-4D97-AF65-F5344CB8AC3E}">
        <p14:creationId xmlns:p14="http://schemas.microsoft.com/office/powerpoint/2010/main" xmlns="" val="409333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bwMode="ltGray">
          <a:xfrm>
            <a:off x="-1" y="457200"/>
            <a:ext cx="9141620"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bwMode="ltGray">
          <a:xfrm>
            <a:off x="0" y="1697736"/>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ltGray">
          <a:xfrm>
            <a:off x="0" y="457200"/>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BD3024-A370-4736-A073-CFE51D74BDB4}" type="datetimeFigureOut">
              <a:rPr lang="en-US" smtClean="0"/>
              <a:pPr/>
              <a:t>7/18/2013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DCFCC-8C7B-4574-91B2-C3342261C6C2}" type="slidenum">
              <a:rPr lang="en-US" smtClean="0"/>
              <a:pPr/>
              <a:t>‹#›</a:t>
            </a:fld>
            <a:endParaRPr lang="en-US"/>
          </a:p>
        </p:txBody>
      </p:sp>
    </p:spTree>
    <p:extLst>
      <p:ext uri="{BB962C8B-B14F-4D97-AF65-F5344CB8AC3E}">
        <p14:creationId xmlns:p14="http://schemas.microsoft.com/office/powerpoint/2010/main" xmlns="" val="39929495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BD3024-A370-4736-A073-CFE51D74BDB4}" type="datetimeFigureOut">
              <a:rPr lang="en-US" smtClean="0"/>
              <a:pPr/>
              <a:t>7/18/2013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DCFCC-8C7B-4574-91B2-C3342261C6C2}" type="slidenum">
              <a:rPr lang="en-US" smtClean="0"/>
              <a:pPr/>
              <a:t>‹#›</a:t>
            </a:fld>
            <a:endParaRPr lang="en-US"/>
          </a:p>
        </p:txBody>
      </p:sp>
    </p:spTree>
    <p:extLst>
      <p:ext uri="{BB962C8B-B14F-4D97-AF65-F5344CB8AC3E}">
        <p14:creationId xmlns:p14="http://schemas.microsoft.com/office/powerpoint/2010/main" xmlns="" val="30922495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3300" y="1143001"/>
            <a:ext cx="2603501" cy="2285999"/>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57199" y="982132"/>
            <a:ext cx="5246370" cy="507492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83301" y="3513665"/>
            <a:ext cx="2603500" cy="210312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BD3024-A370-4736-A073-CFE51D74BDB4}" type="datetimeFigureOut">
              <a:rPr lang="en-US" smtClean="0"/>
              <a:pPr/>
              <a:t>7/18/2013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DCFCC-8C7B-4574-91B2-C3342261C6C2}" type="slidenum">
              <a:rPr lang="en-US" smtClean="0"/>
              <a:pPr/>
              <a:t>‹#›</a:t>
            </a:fld>
            <a:endParaRPr lang="en-US"/>
          </a:p>
        </p:txBody>
      </p:sp>
    </p:spTree>
    <p:extLst>
      <p:ext uri="{BB962C8B-B14F-4D97-AF65-F5344CB8AC3E}">
        <p14:creationId xmlns:p14="http://schemas.microsoft.com/office/powerpoint/2010/main" xmlns="" val="37534545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3300" y="1143001"/>
            <a:ext cx="2603501" cy="2285999"/>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083301" y="3513665"/>
            <a:ext cx="2603500" cy="210312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Rectangle 7"/>
          <p:cNvSpPr/>
          <p:nvPr/>
        </p:nvSpPr>
        <p:spPr bwMode="ltGray">
          <a:xfrm>
            <a:off x="520699" y="1051560"/>
            <a:ext cx="5143500" cy="4937760"/>
          </a:xfrm>
          <a:prstGeom prst="rect">
            <a:avLst/>
          </a:prstGeom>
          <a:solidFill>
            <a:schemeClr val="bg1"/>
          </a:soli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79038" y="1143000"/>
            <a:ext cx="5014518" cy="4754880"/>
          </a:xfrm>
          <a:solidFill>
            <a:schemeClr val="bg2">
              <a:lumMod val="40000"/>
              <a:lumOff val="60000"/>
            </a:schemeClr>
          </a:solidFill>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9" name="Date Placeholder 8"/>
          <p:cNvSpPr>
            <a:spLocks noGrp="1"/>
          </p:cNvSpPr>
          <p:nvPr>
            <p:ph type="dt" sz="half" idx="10"/>
          </p:nvPr>
        </p:nvSpPr>
        <p:spPr/>
        <p:txBody>
          <a:bodyPr/>
          <a:lstStyle/>
          <a:p>
            <a:fld id="{B1BD3024-A370-4736-A073-CFE51D74BDB4}" type="datetimeFigureOut">
              <a:rPr lang="en-US" smtClean="0"/>
              <a:pPr/>
              <a:t>7/18/2013</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5E3DCFCC-8C7B-4574-91B2-C3342261C6C2}" type="slidenum">
              <a:rPr lang="en-US" smtClean="0"/>
              <a:pPr/>
              <a:t>‹#›</a:t>
            </a:fld>
            <a:endParaRPr lang="en-US"/>
          </a:p>
        </p:txBody>
      </p:sp>
    </p:spTree>
    <p:extLst>
      <p:ext uri="{BB962C8B-B14F-4D97-AF65-F5344CB8AC3E}">
        <p14:creationId xmlns:p14="http://schemas.microsoft.com/office/powerpoint/2010/main" xmlns="" val="31869258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bwMode="ltGray">
          <a:xfrm>
            <a:off x="-1" y="457200"/>
            <a:ext cx="9141620"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ltGray">
          <a:xfrm>
            <a:off x="0" y="1697736"/>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bwMode="ltGray">
          <a:xfrm>
            <a:off x="0" y="457200"/>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BD3024-A370-4736-A073-CFE51D74BDB4}" type="datetimeFigureOut">
              <a:rPr lang="en-US" smtClean="0"/>
              <a:pPr/>
              <a:t>7/18/2013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DCFCC-8C7B-4574-91B2-C3342261C6C2}" type="slidenum">
              <a:rPr lang="en-US" smtClean="0"/>
              <a:pPr/>
              <a:t>‹#›</a:t>
            </a:fld>
            <a:endParaRPr lang="en-US"/>
          </a:p>
        </p:txBody>
      </p:sp>
    </p:spTree>
    <p:extLst>
      <p:ext uri="{BB962C8B-B14F-4D97-AF65-F5344CB8AC3E}">
        <p14:creationId xmlns:p14="http://schemas.microsoft.com/office/powerpoint/2010/main" xmlns="" val="24480799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846667"/>
            <a:ext cx="1371600" cy="55541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0099" y="846667"/>
            <a:ext cx="5897880" cy="5554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BD3024-A370-4736-A073-CFE51D74BDB4}" type="datetimeFigureOut">
              <a:rPr lang="en-US" smtClean="0"/>
              <a:pPr/>
              <a:t>7/18/2013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DCFCC-8C7B-4574-91B2-C3342261C6C2}" type="slidenum">
              <a:rPr lang="en-US" smtClean="0"/>
              <a:pPr/>
              <a:t>‹#›</a:t>
            </a:fld>
            <a:endParaRPr lang="en-US"/>
          </a:p>
        </p:txBody>
      </p:sp>
    </p:spTree>
    <p:extLst>
      <p:ext uri="{BB962C8B-B14F-4D97-AF65-F5344CB8AC3E}">
        <p14:creationId xmlns:p14="http://schemas.microsoft.com/office/powerpoint/2010/main" xmlns="" val="15330077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185987"/>
            <a:ext cx="7772400" cy="1362075"/>
          </a:xfrm>
        </p:spPr>
        <p:txBody>
          <a:bodyPr anchor="t"/>
          <a:lstStyle>
            <a:lvl1pPr algn="l">
              <a:defRPr sz="4000" b="1" cap="all">
                <a:solidFill>
                  <a:schemeClr val="accent2">
                    <a:lumMod val="7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685800"/>
            <a:ext cx="7772400" cy="1500187"/>
          </a:xfrm>
        </p:spPr>
        <p:txBody>
          <a:bodyPr anchor="b"/>
          <a:lstStyle>
            <a:lvl1pPr marL="0" indent="0">
              <a:buNone/>
              <a:defRPr sz="2000">
                <a:solidFill>
                  <a:schemeClr val="accent1">
                    <a:lumMod val="7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1600200"/>
            <a:ext cx="3352800" cy="4800600"/>
          </a:xfrm>
        </p:spPr>
        <p:txBody>
          <a:bodyPr/>
          <a:lstStyle>
            <a:lvl1pPr>
              <a:defRPr sz="2800">
                <a:solidFill>
                  <a:schemeClr val="bg2">
                    <a:lumMod val="90000"/>
                  </a:schemeClr>
                </a:solidFill>
                <a:latin typeface="+mn-lt"/>
              </a:defRPr>
            </a:lvl1pPr>
            <a:lvl2pPr>
              <a:defRPr sz="2400">
                <a:solidFill>
                  <a:schemeClr val="bg2">
                    <a:lumMod val="90000"/>
                  </a:schemeClr>
                </a:solidFill>
                <a:latin typeface="+mn-lt"/>
              </a:defRPr>
            </a:lvl2pPr>
            <a:lvl3pPr>
              <a:defRPr sz="2000">
                <a:solidFill>
                  <a:schemeClr val="bg2">
                    <a:lumMod val="90000"/>
                  </a:schemeClr>
                </a:solidFill>
                <a:latin typeface="+mn-lt"/>
              </a:defRPr>
            </a:lvl3pPr>
            <a:lvl4pPr>
              <a:defRPr sz="1800">
                <a:solidFill>
                  <a:schemeClr val="bg2">
                    <a:lumMod val="90000"/>
                  </a:schemeClr>
                </a:solidFill>
                <a:latin typeface="+mn-lt"/>
              </a:defRPr>
            </a:lvl4pPr>
            <a:lvl5pPr>
              <a:defRPr sz="1800">
                <a:solidFill>
                  <a:schemeClr val="bg2">
                    <a:lumMod val="90000"/>
                  </a:schemeClr>
                </a:solidFill>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62600" y="1600200"/>
            <a:ext cx="3352800" cy="4800600"/>
          </a:xfrm>
        </p:spPr>
        <p:txBody>
          <a:bodyPr/>
          <a:lstStyle>
            <a:lvl1pPr>
              <a:defRPr sz="2800">
                <a:solidFill>
                  <a:schemeClr val="bg2">
                    <a:lumMod val="90000"/>
                  </a:schemeClr>
                </a:solidFill>
                <a:latin typeface="+mn-lt"/>
              </a:defRPr>
            </a:lvl1pPr>
            <a:lvl2pPr>
              <a:defRPr sz="2400">
                <a:solidFill>
                  <a:schemeClr val="bg2">
                    <a:lumMod val="90000"/>
                  </a:schemeClr>
                </a:solidFill>
                <a:latin typeface="+mn-lt"/>
              </a:defRPr>
            </a:lvl2pPr>
            <a:lvl3pPr>
              <a:defRPr sz="2000">
                <a:solidFill>
                  <a:schemeClr val="bg2">
                    <a:lumMod val="90000"/>
                  </a:schemeClr>
                </a:solidFill>
                <a:latin typeface="+mn-lt"/>
              </a:defRPr>
            </a:lvl3pPr>
            <a:lvl4pPr>
              <a:defRPr sz="1800">
                <a:solidFill>
                  <a:schemeClr val="bg2">
                    <a:lumMod val="90000"/>
                  </a:schemeClr>
                </a:solidFill>
                <a:latin typeface="+mn-lt"/>
              </a:defRPr>
            </a:lvl4pPr>
            <a:lvl5pPr>
              <a:defRPr sz="1800">
                <a:solidFill>
                  <a:schemeClr val="bg2">
                    <a:lumMod val="90000"/>
                  </a:schemeClr>
                </a:solidFill>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accent2">
                    <a:lumMod val="7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accent2">
                    <a:lumMod val="75000"/>
                  </a:schemeClr>
                </a:solidFill>
                <a:latin typeface="+mj-lt"/>
              </a:defRPr>
            </a:lvl1pPr>
            <a:lvl2pPr>
              <a:defRPr sz="2000">
                <a:solidFill>
                  <a:schemeClr val="accent2">
                    <a:lumMod val="75000"/>
                  </a:schemeClr>
                </a:solidFill>
                <a:latin typeface="+mj-lt"/>
              </a:defRPr>
            </a:lvl2pPr>
            <a:lvl3pPr>
              <a:defRPr sz="1800">
                <a:solidFill>
                  <a:schemeClr val="accent2">
                    <a:lumMod val="75000"/>
                  </a:schemeClr>
                </a:solidFill>
                <a:latin typeface="+mj-lt"/>
              </a:defRPr>
            </a:lvl3pPr>
            <a:lvl4pPr>
              <a:defRPr sz="1600">
                <a:solidFill>
                  <a:schemeClr val="accent2">
                    <a:lumMod val="75000"/>
                  </a:schemeClr>
                </a:solidFill>
                <a:latin typeface="+mj-lt"/>
              </a:defRPr>
            </a:lvl4pPr>
            <a:lvl5pPr>
              <a:defRPr sz="1600">
                <a:solidFill>
                  <a:schemeClr val="accent2">
                    <a:lumMod val="75000"/>
                  </a:schemeClr>
                </a:solidFill>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accent2">
                    <a:lumMod val="75000"/>
                  </a:schemeClr>
                </a:solidFill>
                <a:latin typeface="+mn-lt"/>
              </a:defRPr>
            </a:lvl1pPr>
            <a:lvl2pPr>
              <a:defRPr sz="2000">
                <a:solidFill>
                  <a:schemeClr val="accent2">
                    <a:lumMod val="75000"/>
                  </a:schemeClr>
                </a:solidFill>
                <a:latin typeface="+mn-lt"/>
              </a:defRPr>
            </a:lvl2pPr>
            <a:lvl3pPr>
              <a:defRPr sz="1800">
                <a:solidFill>
                  <a:schemeClr val="accent2">
                    <a:lumMod val="75000"/>
                  </a:schemeClr>
                </a:solidFill>
                <a:latin typeface="+mn-lt"/>
              </a:defRPr>
            </a:lvl3pPr>
            <a:lvl4pPr>
              <a:defRPr sz="1600">
                <a:solidFill>
                  <a:schemeClr val="accent2">
                    <a:lumMod val="75000"/>
                  </a:schemeClr>
                </a:solidFill>
                <a:latin typeface="+mn-lt"/>
              </a:defRPr>
            </a:lvl4pPr>
            <a:lvl5pPr>
              <a:defRPr sz="1600">
                <a:solidFill>
                  <a:schemeClr val="accent2">
                    <a:lumMod val="75000"/>
                  </a:schemeClr>
                </a:solidFill>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0"/>
            <a:ext cx="1676401" cy="673100"/>
          </a:xfrm>
        </p:spPr>
        <p:txBody>
          <a:bodyPr anchor="b"/>
          <a:lstStyle>
            <a:lvl1pPr algn="l">
              <a:defRPr sz="2000" b="1">
                <a:solidFill>
                  <a:schemeClr val="accent2">
                    <a:lumMod val="7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838201"/>
            <a:ext cx="7010400" cy="5105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1" y="1435100"/>
            <a:ext cx="1676400" cy="4691063"/>
          </a:xfrm>
        </p:spPr>
        <p:txBody>
          <a:bodyPr/>
          <a:lstStyle>
            <a:lvl1pPr marL="0" indent="0">
              <a:buNone/>
              <a:defRPr sz="1400">
                <a:solidFill>
                  <a:schemeClr val="accent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2057400" y="685800"/>
            <a:ext cx="6858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Your Topic Goes Here</a:t>
            </a:r>
          </a:p>
        </p:txBody>
      </p:sp>
      <p:sp>
        <p:nvSpPr>
          <p:cNvPr id="10243" name="Rectangle 3"/>
          <p:cNvSpPr>
            <a:spLocks noGrp="1" noChangeArrowheads="1"/>
          </p:cNvSpPr>
          <p:nvPr>
            <p:ph type="body" idx="1"/>
          </p:nvPr>
        </p:nvSpPr>
        <p:spPr bwMode="auto">
          <a:xfrm>
            <a:off x="2057400" y="1600200"/>
            <a:ext cx="68580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Your Subtopics Go Here</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rtl="0" eaLnBrk="1" fontAlgn="base" hangingPunct="1">
        <a:spcBef>
          <a:spcPct val="0"/>
        </a:spcBef>
        <a:spcAft>
          <a:spcPct val="0"/>
        </a:spcAft>
        <a:defRPr sz="2800">
          <a:solidFill>
            <a:schemeClr val="bg2"/>
          </a:solidFill>
          <a:latin typeface="+mj-lt"/>
          <a:ea typeface="+mj-ea"/>
          <a:cs typeface="+mj-cs"/>
        </a:defRPr>
      </a:lvl1pPr>
      <a:lvl2pPr algn="l" rtl="0" eaLnBrk="1" fontAlgn="base" hangingPunct="1">
        <a:spcBef>
          <a:spcPct val="0"/>
        </a:spcBef>
        <a:spcAft>
          <a:spcPct val="0"/>
        </a:spcAft>
        <a:defRPr sz="2800">
          <a:solidFill>
            <a:srgbClr val="F6EBD4"/>
          </a:solidFill>
          <a:latin typeface="Georgia" pitchFamily="18" charset="0"/>
        </a:defRPr>
      </a:lvl2pPr>
      <a:lvl3pPr algn="l" rtl="0" eaLnBrk="1" fontAlgn="base" hangingPunct="1">
        <a:spcBef>
          <a:spcPct val="0"/>
        </a:spcBef>
        <a:spcAft>
          <a:spcPct val="0"/>
        </a:spcAft>
        <a:defRPr sz="2800">
          <a:solidFill>
            <a:srgbClr val="F6EBD4"/>
          </a:solidFill>
          <a:latin typeface="Georgia" pitchFamily="18" charset="0"/>
        </a:defRPr>
      </a:lvl3pPr>
      <a:lvl4pPr algn="l" rtl="0" eaLnBrk="1" fontAlgn="base" hangingPunct="1">
        <a:spcBef>
          <a:spcPct val="0"/>
        </a:spcBef>
        <a:spcAft>
          <a:spcPct val="0"/>
        </a:spcAft>
        <a:defRPr sz="2800">
          <a:solidFill>
            <a:srgbClr val="F6EBD4"/>
          </a:solidFill>
          <a:latin typeface="Georgia" pitchFamily="18" charset="0"/>
        </a:defRPr>
      </a:lvl4pPr>
      <a:lvl5pPr algn="l" rtl="0" eaLnBrk="1" fontAlgn="base" hangingPunct="1">
        <a:spcBef>
          <a:spcPct val="0"/>
        </a:spcBef>
        <a:spcAft>
          <a:spcPct val="0"/>
        </a:spcAft>
        <a:defRPr sz="2800">
          <a:solidFill>
            <a:srgbClr val="F6EBD4"/>
          </a:solidFill>
          <a:latin typeface="Georgia" pitchFamily="18" charset="0"/>
        </a:defRPr>
      </a:lvl5pPr>
      <a:lvl6pPr marL="457200" algn="l" rtl="0" eaLnBrk="1" fontAlgn="base" hangingPunct="1">
        <a:spcBef>
          <a:spcPct val="0"/>
        </a:spcBef>
        <a:spcAft>
          <a:spcPct val="0"/>
        </a:spcAft>
        <a:defRPr sz="2800">
          <a:solidFill>
            <a:srgbClr val="F6EBD4"/>
          </a:solidFill>
          <a:latin typeface="Georgia" pitchFamily="18" charset="0"/>
        </a:defRPr>
      </a:lvl6pPr>
      <a:lvl7pPr marL="914400" algn="l" rtl="0" eaLnBrk="1" fontAlgn="base" hangingPunct="1">
        <a:spcBef>
          <a:spcPct val="0"/>
        </a:spcBef>
        <a:spcAft>
          <a:spcPct val="0"/>
        </a:spcAft>
        <a:defRPr sz="2800">
          <a:solidFill>
            <a:srgbClr val="F6EBD4"/>
          </a:solidFill>
          <a:latin typeface="Georgia" pitchFamily="18" charset="0"/>
        </a:defRPr>
      </a:lvl7pPr>
      <a:lvl8pPr marL="1371600" algn="l" rtl="0" eaLnBrk="1" fontAlgn="base" hangingPunct="1">
        <a:spcBef>
          <a:spcPct val="0"/>
        </a:spcBef>
        <a:spcAft>
          <a:spcPct val="0"/>
        </a:spcAft>
        <a:defRPr sz="2800">
          <a:solidFill>
            <a:srgbClr val="F6EBD4"/>
          </a:solidFill>
          <a:latin typeface="Georgia" pitchFamily="18" charset="0"/>
        </a:defRPr>
      </a:lvl8pPr>
      <a:lvl9pPr marL="1828800" algn="l" rtl="0" eaLnBrk="1" fontAlgn="base" hangingPunct="1">
        <a:spcBef>
          <a:spcPct val="0"/>
        </a:spcBef>
        <a:spcAft>
          <a:spcPct val="0"/>
        </a:spcAft>
        <a:defRPr sz="2800">
          <a:solidFill>
            <a:srgbClr val="F6EBD4"/>
          </a:solidFill>
          <a:latin typeface="Georgia" pitchFamily="18" charset="0"/>
        </a:defRPr>
      </a:lvl9pPr>
    </p:titleStyle>
    <p:bodyStyle>
      <a:lvl1pPr marL="342900" indent="-342900" algn="l" rtl="0" eaLnBrk="1" fontAlgn="base" hangingPunct="1">
        <a:spcBef>
          <a:spcPct val="20000"/>
        </a:spcBef>
        <a:spcAft>
          <a:spcPct val="0"/>
        </a:spcAft>
        <a:buChar char="•"/>
        <a:defRPr>
          <a:solidFill>
            <a:schemeClr val="bg2">
              <a:lumMod val="90000"/>
            </a:schemeClr>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6" cstate="email">
            <a:extLst>
              <a:ext uri="{28A0092B-C50C-407E-A947-70E740481C1C}">
                <a14:useLocalDpi xmlns:a14="http://schemas.microsoft.com/office/drawing/2010/main" xmlns=""/>
              </a:ext>
            </a:extLst>
          </a:blip>
          <a:stretch>
            <a:fillRect/>
          </a:stretch>
        </p:blipFill>
        <p:spPr>
          <a:xfrm>
            <a:off x="0" y="0"/>
            <a:ext cx="9141714" cy="455411"/>
          </a:xfrm>
          <a:prstGeom prst="rect">
            <a:avLst/>
          </a:prstGeom>
        </p:spPr>
      </p:pic>
      <p:sp>
        <p:nvSpPr>
          <p:cNvPr id="10" name="Rectangle 9"/>
          <p:cNvSpPr/>
          <p:nvPr/>
        </p:nvSpPr>
        <p:spPr bwMode="ltGray">
          <a:xfrm>
            <a:off x="0" y="457200"/>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00100" y="562302"/>
            <a:ext cx="7543800" cy="109728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00100" y="2057400"/>
            <a:ext cx="754380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286500" y="6519333"/>
            <a:ext cx="1200150" cy="202142"/>
          </a:xfrm>
          <a:prstGeom prst="rect">
            <a:avLst/>
          </a:prstGeom>
        </p:spPr>
        <p:txBody>
          <a:bodyPr vert="horz" lIns="91440" tIns="45720" rIns="91440" bIns="45720" rtlCol="0" anchor="ctr"/>
          <a:lstStyle>
            <a:lvl1pPr algn="r">
              <a:defRPr sz="800">
                <a:solidFill>
                  <a:schemeClr val="tx1"/>
                </a:solidFill>
              </a:defRPr>
            </a:lvl1pPr>
          </a:lstStyle>
          <a:p>
            <a:fld id="{B1BD3024-A370-4736-A073-CFE51D74BDB4}" type="datetimeFigureOut">
              <a:rPr lang="en-US" smtClean="0"/>
              <a:pPr/>
              <a:t>7/18/2013</a:t>
            </a:fld>
            <a:endParaRPr lang="en-US"/>
          </a:p>
        </p:txBody>
      </p:sp>
      <p:sp>
        <p:nvSpPr>
          <p:cNvPr id="5" name="Footer Placeholder 4"/>
          <p:cNvSpPr>
            <a:spLocks noGrp="1"/>
          </p:cNvSpPr>
          <p:nvPr>
            <p:ph type="ftr" sz="quarter" idx="3"/>
          </p:nvPr>
        </p:nvSpPr>
        <p:spPr>
          <a:xfrm>
            <a:off x="800100" y="6519333"/>
            <a:ext cx="5314950" cy="202142"/>
          </a:xfrm>
          <a:prstGeom prst="rect">
            <a:avLst/>
          </a:prstGeom>
        </p:spPr>
        <p:txBody>
          <a:bodyPr vert="horz" lIns="91440" tIns="45720" rIns="91440" bIns="45720" rtlCol="0" anchor="ctr"/>
          <a:lstStyle>
            <a:lvl1pPr algn="l">
              <a:defRPr sz="800">
                <a:solidFill>
                  <a:schemeClr val="tx1"/>
                </a:solidFill>
              </a:defRPr>
            </a:lvl1pPr>
          </a:lstStyle>
          <a:p>
            <a:endParaRPr lang="en-US"/>
          </a:p>
        </p:txBody>
      </p:sp>
      <p:sp>
        <p:nvSpPr>
          <p:cNvPr id="6" name="Slide Number Placeholder 5"/>
          <p:cNvSpPr>
            <a:spLocks noGrp="1"/>
          </p:cNvSpPr>
          <p:nvPr>
            <p:ph type="sldNum" sz="quarter" idx="4"/>
          </p:nvPr>
        </p:nvSpPr>
        <p:spPr>
          <a:xfrm>
            <a:off x="7658100" y="6519333"/>
            <a:ext cx="685800" cy="202142"/>
          </a:xfrm>
          <a:prstGeom prst="rect">
            <a:avLst/>
          </a:prstGeom>
        </p:spPr>
        <p:txBody>
          <a:bodyPr vert="horz" lIns="91440" tIns="45720" rIns="91440" bIns="45720" rtlCol="0" anchor="ctr"/>
          <a:lstStyle>
            <a:lvl1pPr algn="r">
              <a:defRPr sz="800">
                <a:solidFill>
                  <a:schemeClr val="tx1"/>
                </a:solidFill>
              </a:defRPr>
            </a:lvl1pPr>
          </a:lstStyle>
          <a:p>
            <a:fld id="{5E3DCFCC-8C7B-4574-91B2-C3342261C6C2}" type="slidenum">
              <a:rPr lang="en-US" smtClean="0"/>
              <a:pPr/>
              <a:t>‹#›</a:t>
            </a:fld>
            <a:endParaRPr lang="en-US"/>
          </a:p>
        </p:txBody>
      </p:sp>
    </p:spTree>
    <p:extLst>
      <p:ext uri="{BB962C8B-B14F-4D97-AF65-F5344CB8AC3E}">
        <p14:creationId xmlns:p14="http://schemas.microsoft.com/office/powerpoint/2010/main" xmlns="" val="179657868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600" kern="1200" cap="sm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bg2"/>
        </a:buClr>
        <a:buSzPct val="90000"/>
        <a:buFont typeface="Wingdings" panose="05000000000000000000" pitchFamily="2" charset="2"/>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bg2"/>
        </a:buClr>
        <a:buSzPct val="90000"/>
        <a:buFont typeface="Wingdings" panose="05000000000000000000" pitchFamily="2" charset="2"/>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800"/>
        </a:spcBef>
        <a:buClr>
          <a:schemeClr val="bg2"/>
        </a:buClr>
        <a:buSzPct val="90000"/>
        <a:buFont typeface="Wingdings" panose="05000000000000000000" pitchFamily="2" charset="2"/>
        <a:buChar char="§"/>
        <a:defRPr sz="1800" kern="1200">
          <a:solidFill>
            <a:schemeClr val="tx1"/>
          </a:solidFill>
          <a:latin typeface="+mn-lt"/>
          <a:ea typeface="+mn-ea"/>
          <a:cs typeface="+mn-cs"/>
        </a:defRPr>
      </a:lvl3pPr>
      <a:lvl4pPr marL="10515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4pPr>
      <a:lvl5pPr marL="132588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5pPr>
      <a:lvl6pPr marL="160020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7pPr>
      <a:lvl8pPr marL="214884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8pPr>
      <a:lvl9pPr marL="24231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5300" dirty="0" smtClean="0"/>
              <a:t>Motive and Humanistic Theory</a:t>
            </a:r>
            <a:r>
              <a:rPr lang="en-US" dirty="0" smtClean="0"/>
              <a:t/>
            </a:r>
            <a:br>
              <a:rPr lang="en-US" dirty="0" smtClean="0"/>
            </a:br>
            <a:endParaRPr lang="en-US" dirty="0"/>
          </a:p>
        </p:txBody>
      </p:sp>
      <p:sp>
        <p:nvSpPr>
          <p:cNvPr id="3" name="Subtitle 2"/>
          <p:cNvSpPr>
            <a:spLocks noGrp="1"/>
          </p:cNvSpPr>
          <p:nvPr>
            <p:ph type="subTitle" idx="1"/>
          </p:nvPr>
        </p:nvSpPr>
        <p:spPr/>
        <p:txBody>
          <a:bodyPr>
            <a:normAutofit/>
          </a:bodyPr>
          <a:lstStyle/>
          <a:p>
            <a:r>
              <a:rPr lang="en-US" sz="3200" dirty="0" smtClean="0"/>
              <a:t>Henry Murray, Abraham Maslow, and Carl Rogers</a:t>
            </a:r>
            <a:endParaRPr lang="en-US" sz="3200"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Thematic Apperception Test (Murray &amp; Morgan)</a:t>
            </a:r>
            <a:endParaRPr lang="en-US" dirty="0"/>
          </a:p>
        </p:txBody>
      </p:sp>
      <p:sp>
        <p:nvSpPr>
          <p:cNvPr id="5" name="Content Placeholder 4"/>
          <p:cNvSpPr>
            <a:spLocks noGrp="1"/>
          </p:cNvSpPr>
          <p:nvPr>
            <p:ph sz="half" idx="1"/>
          </p:nvPr>
        </p:nvSpPr>
        <p:spPr/>
        <p:txBody>
          <a:bodyPr>
            <a:normAutofit lnSpcReduction="10000"/>
          </a:bodyPr>
          <a:lstStyle/>
          <a:p>
            <a:r>
              <a:rPr lang="en-US" dirty="0" smtClean="0"/>
              <a:t>A set of black-and-white slides with ambiguous images.</a:t>
            </a:r>
          </a:p>
          <a:p>
            <a:r>
              <a:rPr lang="en-US" dirty="0" smtClean="0"/>
              <a:t>Person is told to make up a creative story with a beginning, middle, and end.</a:t>
            </a:r>
          </a:p>
          <a:p>
            <a:r>
              <a:rPr lang="en-US" dirty="0" smtClean="0"/>
              <a:t>Used to assess achievement, creativity, defense mechanisms, attachment styles, and psychosexual stages.</a:t>
            </a:r>
            <a:endParaRPr lang="en-US" dirty="0"/>
          </a:p>
        </p:txBody>
      </p:sp>
      <p:sp>
        <p:nvSpPr>
          <p:cNvPr id="6" name="Content Placeholder 5"/>
          <p:cNvSpPr>
            <a:spLocks noGrp="1"/>
          </p:cNvSpPr>
          <p:nvPr>
            <p:ph sz="half" idx="2"/>
          </p:nvPr>
        </p:nvSpPr>
        <p:spPr/>
        <p:txBody>
          <a:bodyPr>
            <a:normAutofit lnSpcReduction="10000"/>
          </a:bodyPr>
          <a:lstStyle/>
          <a:p>
            <a:r>
              <a:rPr lang="en-US" dirty="0" smtClean="0"/>
              <a:t>Example of TAT slide</a:t>
            </a:r>
            <a:endParaRPr lang="en-US" dirty="0"/>
          </a:p>
        </p:txBody>
      </p:sp>
      <p:pic>
        <p:nvPicPr>
          <p:cNvPr id="7" name="Picture 6" descr="TAT.gif"/>
          <p:cNvPicPr>
            <a:picLocks noChangeAspect="1"/>
          </p:cNvPicPr>
          <p:nvPr/>
        </p:nvPicPr>
        <p:blipFill>
          <a:blip r:embed="rId2"/>
          <a:stretch>
            <a:fillRect/>
          </a:stretch>
        </p:blipFill>
        <p:spPr>
          <a:xfrm>
            <a:off x="5029200" y="2514600"/>
            <a:ext cx="2905125" cy="38100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the TAT</a:t>
            </a:r>
            <a:endParaRPr lang="en-US" dirty="0"/>
          </a:p>
        </p:txBody>
      </p:sp>
      <p:sp>
        <p:nvSpPr>
          <p:cNvPr id="5" name="Content Placeholder 4"/>
          <p:cNvSpPr>
            <a:spLocks noGrp="1"/>
          </p:cNvSpPr>
          <p:nvPr>
            <p:ph idx="1"/>
          </p:nvPr>
        </p:nvSpPr>
        <p:spPr/>
        <p:txBody>
          <a:bodyPr/>
          <a:lstStyle/>
          <a:p>
            <a:r>
              <a:rPr lang="en-US" dirty="0" smtClean="0"/>
              <a:t>Critics say it has low test-retest reliability and that correlations with self-report measures are low.</a:t>
            </a:r>
          </a:p>
          <a:p>
            <a:r>
              <a:rPr lang="en-US" dirty="0" smtClean="0"/>
              <a:t>It seems that the TAT and self-report measures assess two different kinds of motivation:</a:t>
            </a:r>
          </a:p>
          <a:p>
            <a:pPr lvl="1"/>
            <a:r>
              <a:rPr lang="en-US" dirty="0" smtClean="0"/>
              <a:t>TAT measures </a:t>
            </a:r>
            <a:r>
              <a:rPr lang="en-US" b="1" dirty="0" smtClean="0">
                <a:solidFill>
                  <a:srgbClr val="FF0000"/>
                </a:solidFill>
              </a:rPr>
              <a:t>implicit</a:t>
            </a:r>
            <a:r>
              <a:rPr lang="en-US" dirty="0" smtClean="0">
                <a:solidFill>
                  <a:srgbClr val="FF0000"/>
                </a:solidFill>
              </a:rPr>
              <a:t> </a:t>
            </a:r>
            <a:r>
              <a:rPr lang="en-US" dirty="0" smtClean="0"/>
              <a:t>motivation (unconscious motivation) that predict long-term behavioral trends over time.</a:t>
            </a:r>
          </a:p>
          <a:p>
            <a:pPr lvl="1"/>
            <a:r>
              <a:rPr lang="en-US" dirty="0" smtClean="0"/>
              <a:t>Self-report measures </a:t>
            </a:r>
            <a:r>
              <a:rPr lang="en-US" b="1" dirty="0" smtClean="0">
                <a:solidFill>
                  <a:srgbClr val="FF0000"/>
                </a:solidFill>
              </a:rPr>
              <a:t>explicit</a:t>
            </a:r>
            <a:r>
              <a:rPr lang="en-US" b="1" dirty="0" smtClean="0"/>
              <a:t> </a:t>
            </a:r>
            <a:r>
              <a:rPr lang="en-US" dirty="0" smtClean="0"/>
              <a:t>motivation and are best for measuring subjects’ conscious motives or beliefs about goals.</a:t>
            </a:r>
          </a:p>
          <a:p>
            <a:pPr lvl="1"/>
            <a:endParaRPr lang="en-US" dirty="0" smtClean="0"/>
          </a:p>
          <a:p>
            <a:pPr lvl="1"/>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Three Motives</a:t>
            </a:r>
            <a:endParaRPr lang="en-US" dirty="0"/>
          </a:p>
        </p:txBody>
      </p:sp>
      <p:sp>
        <p:nvSpPr>
          <p:cNvPr id="3" name="Content Placeholder 2"/>
          <p:cNvSpPr>
            <a:spLocks noGrp="1"/>
          </p:cNvSpPr>
          <p:nvPr>
            <p:ph idx="1"/>
          </p:nvPr>
        </p:nvSpPr>
        <p:spPr/>
        <p:txBody>
          <a:bodyPr/>
          <a:lstStyle/>
          <a:p>
            <a:r>
              <a:rPr lang="en-US" b="1" dirty="0" smtClean="0">
                <a:solidFill>
                  <a:srgbClr val="FF0000"/>
                </a:solidFill>
              </a:rPr>
              <a:t>Achievement </a:t>
            </a:r>
            <a:r>
              <a:rPr lang="en-US" dirty="0" smtClean="0"/>
              <a:t>(studied by David McClelland)</a:t>
            </a:r>
          </a:p>
          <a:p>
            <a:r>
              <a:rPr lang="en-US" b="1" dirty="0" smtClean="0">
                <a:solidFill>
                  <a:srgbClr val="FF0000"/>
                </a:solidFill>
              </a:rPr>
              <a:t>Power</a:t>
            </a:r>
            <a:r>
              <a:rPr lang="en-US" b="1" dirty="0" smtClean="0"/>
              <a:t> </a:t>
            </a:r>
            <a:r>
              <a:rPr lang="en-US" dirty="0" smtClean="0"/>
              <a:t>(studied by David Winter, a student of McClelland’s)</a:t>
            </a:r>
          </a:p>
          <a:p>
            <a:r>
              <a:rPr lang="en-US" b="1" dirty="0" smtClean="0">
                <a:solidFill>
                  <a:srgbClr val="FF0000"/>
                </a:solidFill>
              </a:rPr>
              <a:t>Intimacy </a:t>
            </a:r>
            <a:r>
              <a:rPr lang="en-US" dirty="0" smtClean="0"/>
              <a:t>(studied by Dan McAdams, another student of McClelland’s)</a:t>
            </a:r>
          </a:p>
          <a:p>
            <a:r>
              <a:rPr lang="en-US" dirty="0" smtClean="0"/>
              <a:t>All three motives are measured by the TAT</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Achievement</a:t>
            </a:r>
            <a:endParaRPr lang="en-US" dirty="0"/>
          </a:p>
        </p:txBody>
      </p:sp>
      <p:sp>
        <p:nvSpPr>
          <p:cNvPr id="3" name="Content Placeholder 2"/>
          <p:cNvSpPr>
            <a:spLocks noGrp="1"/>
          </p:cNvSpPr>
          <p:nvPr>
            <p:ph idx="1"/>
          </p:nvPr>
        </p:nvSpPr>
        <p:spPr/>
        <p:txBody>
          <a:bodyPr/>
          <a:lstStyle/>
          <a:p>
            <a:r>
              <a:rPr lang="en-US" dirty="0" smtClean="0"/>
              <a:t>Defined as the need to do better, be successful, and feel competent</a:t>
            </a:r>
          </a:p>
          <a:p>
            <a:r>
              <a:rPr lang="en-US" dirty="0" smtClean="0"/>
              <a:t>People high in this need get satisfaction from accomplishing a task or anticipating accomplishing it and…</a:t>
            </a:r>
          </a:p>
          <a:p>
            <a:pPr lvl="1"/>
            <a:r>
              <a:rPr lang="en-US" dirty="0" smtClean="0"/>
              <a:t>Prefer moderate challenges</a:t>
            </a:r>
          </a:p>
          <a:p>
            <a:pPr lvl="1"/>
            <a:r>
              <a:rPr lang="en-US" dirty="0" smtClean="0"/>
              <a:t>Like to feel personally responsible for the outcome</a:t>
            </a:r>
          </a:p>
          <a:p>
            <a:pPr lvl="1"/>
            <a:r>
              <a:rPr lang="en-US" dirty="0" smtClean="0"/>
              <a:t>Prefer tasks for which feedback for their performance is available</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Differences in </a:t>
            </a:r>
            <a:r>
              <a:rPr lang="en-US" dirty="0" err="1" smtClean="0"/>
              <a:t>nAch</a:t>
            </a:r>
            <a:endParaRPr lang="en-US" dirty="0"/>
          </a:p>
        </p:txBody>
      </p:sp>
      <p:sp>
        <p:nvSpPr>
          <p:cNvPr id="3" name="Content Placeholder 2"/>
          <p:cNvSpPr>
            <a:spLocks noGrp="1"/>
          </p:cNvSpPr>
          <p:nvPr>
            <p:ph idx="1"/>
          </p:nvPr>
        </p:nvSpPr>
        <p:spPr/>
        <p:txBody>
          <a:bodyPr/>
          <a:lstStyle/>
          <a:p>
            <a:r>
              <a:rPr lang="en-US" dirty="0" smtClean="0"/>
              <a:t>Research on men has focused on achievement in careers.</a:t>
            </a:r>
          </a:p>
          <a:p>
            <a:r>
              <a:rPr lang="en-US" dirty="0" smtClean="0"/>
              <a:t>Research on women is more varied, depending on whether the woman values home, career, or both.</a:t>
            </a:r>
          </a:p>
          <a:p>
            <a:r>
              <a:rPr lang="en-US" dirty="0" smtClean="0"/>
              <a:t>High </a:t>
            </a:r>
            <a:r>
              <a:rPr lang="en-US" dirty="0" err="1" smtClean="0"/>
              <a:t>nAch</a:t>
            </a:r>
            <a:r>
              <a:rPr lang="en-US" dirty="0" smtClean="0"/>
              <a:t> women who value both show better grades in school, marrying and starting a family later than those low in </a:t>
            </a:r>
            <a:r>
              <a:rPr lang="en-US" dirty="0" err="1" smtClean="0"/>
              <a:t>nAch</a:t>
            </a:r>
            <a:endParaRPr lang="en-US" dirty="0" smtClean="0"/>
          </a:p>
          <a:p>
            <a:r>
              <a:rPr lang="en-US" dirty="0" smtClean="0"/>
              <a:t>High </a:t>
            </a:r>
            <a:r>
              <a:rPr lang="en-US" dirty="0" err="1" smtClean="0"/>
              <a:t>nAch</a:t>
            </a:r>
            <a:r>
              <a:rPr lang="en-US" dirty="0" smtClean="0"/>
              <a:t> women focused on family get very involved in family life and place more emphasis on physical attractiveness and talking with friends about boyfriend.</a:t>
            </a:r>
          </a:p>
          <a:p>
            <a:r>
              <a:rPr lang="en-US" dirty="0" smtClean="0"/>
              <a:t>High n</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promote achievement in children</a:t>
            </a:r>
            <a:endParaRPr lang="en-US" dirty="0"/>
          </a:p>
        </p:txBody>
      </p:sp>
      <p:sp>
        <p:nvSpPr>
          <p:cNvPr id="3" name="Content Placeholder 2"/>
          <p:cNvSpPr>
            <a:spLocks noGrp="1"/>
          </p:cNvSpPr>
          <p:nvPr>
            <p:ph idx="1"/>
          </p:nvPr>
        </p:nvSpPr>
        <p:spPr/>
        <p:txBody>
          <a:bodyPr/>
          <a:lstStyle/>
          <a:p>
            <a:r>
              <a:rPr lang="en-US" dirty="0" smtClean="0"/>
              <a:t>Independence training—behave in ways that promote self-sufficiency in children</a:t>
            </a:r>
          </a:p>
          <a:p>
            <a:r>
              <a:rPr lang="en-US" dirty="0" smtClean="0"/>
              <a:t>Set challenging standards for children but help them achieve the goals</a:t>
            </a:r>
          </a:p>
          <a:p>
            <a:r>
              <a:rPr lang="en-US" dirty="0" smtClean="0"/>
              <a:t>Reward the child when he reaches the goal. Positive and frequent successes </a:t>
            </a:r>
            <a:r>
              <a:rPr lang="en-US" dirty="0" smtClean="0">
                <a:sym typeface="Wingdings" pitchFamily="2" charset="2"/>
              </a:rPr>
              <a:t> achievement motivation.</a:t>
            </a:r>
          </a:p>
          <a:p>
            <a:r>
              <a:rPr lang="en-US" dirty="0" smtClean="0">
                <a:sym typeface="Wingdings" pitchFamily="2" charset="2"/>
              </a:rPr>
              <a:t>Avoid instilling a fear of failure; emphasize the motive to succeed.</a:t>
            </a:r>
          </a:p>
          <a:p>
            <a:r>
              <a:rPr lang="en-US" dirty="0" smtClean="0">
                <a:sym typeface="Wingdings" pitchFamily="2" charset="2"/>
              </a:rPr>
              <a:t>Stress effort over ability.</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Carol </a:t>
            </a:r>
            <a:r>
              <a:rPr lang="en-US" dirty="0" err="1" smtClean="0"/>
              <a:t>Dweck’s</a:t>
            </a:r>
            <a:r>
              <a:rPr lang="en-US" dirty="0" smtClean="0"/>
              <a:t> Theory of Achievement Motivation</a:t>
            </a:r>
            <a:endParaRPr lang="en-US" dirty="0"/>
          </a:p>
        </p:txBody>
      </p:sp>
      <p:sp>
        <p:nvSpPr>
          <p:cNvPr id="3" name="Content Placeholder 2"/>
          <p:cNvSpPr>
            <a:spLocks noGrp="1"/>
          </p:cNvSpPr>
          <p:nvPr>
            <p:ph idx="1"/>
          </p:nvPr>
        </p:nvSpPr>
        <p:spPr/>
        <p:txBody>
          <a:bodyPr/>
          <a:lstStyle/>
          <a:p>
            <a:r>
              <a:rPr lang="en-US" dirty="0" smtClean="0"/>
              <a:t>It’s more adaptive to think of abilities as malleable, not fixed, and able to be changed through effort.</a:t>
            </a:r>
          </a:p>
          <a:p>
            <a:r>
              <a:rPr lang="en-US" dirty="0" smtClean="0"/>
              <a:t>Emphasis is on the belief that one’s performance is a temporary indicator of where one is, not where one will ultimately be, and that one’s true potential will be realized only through sustained effort. </a:t>
            </a:r>
          </a:p>
          <a:p>
            <a:r>
              <a:rPr lang="en-US" dirty="0" smtClean="0"/>
              <a:t>This theory has an impact in educational settings.</a:t>
            </a:r>
          </a:p>
          <a:p>
            <a:r>
              <a:rPr lang="en-US" dirty="0" smtClean="0"/>
              <a:t>No Child Left Behind…?</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Childhood Experiences and </a:t>
            </a:r>
            <a:r>
              <a:rPr lang="en-US" dirty="0" err="1" smtClean="0"/>
              <a:t>nAch</a:t>
            </a:r>
            <a:endParaRPr lang="en-US" dirty="0"/>
          </a:p>
        </p:txBody>
      </p:sp>
      <p:sp>
        <p:nvSpPr>
          <p:cNvPr id="3" name="Content Placeholder 2"/>
          <p:cNvSpPr>
            <a:spLocks noGrp="1"/>
          </p:cNvSpPr>
          <p:nvPr>
            <p:ph idx="1"/>
          </p:nvPr>
        </p:nvSpPr>
        <p:spPr/>
        <p:txBody>
          <a:bodyPr/>
          <a:lstStyle/>
          <a:p>
            <a:r>
              <a:rPr lang="en-US" dirty="0" smtClean="0"/>
              <a:t>Women: high </a:t>
            </a:r>
            <a:r>
              <a:rPr lang="en-US" dirty="0" err="1" smtClean="0"/>
              <a:t>nAch</a:t>
            </a:r>
            <a:r>
              <a:rPr lang="en-US" dirty="0" smtClean="0"/>
              <a:t> is associated with a stressful or difficult early life </a:t>
            </a:r>
          </a:p>
          <a:p>
            <a:r>
              <a:rPr lang="en-US" dirty="0" smtClean="0"/>
              <a:t>Mothers of girls high in </a:t>
            </a:r>
            <a:r>
              <a:rPr lang="en-US" dirty="0" err="1" smtClean="0"/>
              <a:t>nAch</a:t>
            </a:r>
            <a:r>
              <a:rPr lang="en-US" dirty="0" smtClean="0"/>
              <a:t> were found to be critical of their daughters and be aggressive and competitive with them. Less nurturing and affectionate than mothers of less academically successful girls. </a:t>
            </a:r>
          </a:p>
          <a:p>
            <a:r>
              <a:rPr lang="en-US" dirty="0" smtClean="0"/>
              <a:t>Divorce is associated with high </a:t>
            </a:r>
            <a:r>
              <a:rPr lang="en-US" dirty="0" err="1" smtClean="0"/>
              <a:t>nAch</a:t>
            </a:r>
            <a:r>
              <a:rPr lang="en-US" dirty="0" smtClean="0"/>
              <a:t> in girls but lower </a:t>
            </a:r>
            <a:r>
              <a:rPr lang="en-US" dirty="0" err="1" smtClean="0"/>
              <a:t>nAch</a:t>
            </a:r>
            <a:r>
              <a:rPr lang="en-US" dirty="0" smtClean="0"/>
              <a:t> for boys.</a:t>
            </a:r>
          </a:p>
          <a:p>
            <a:r>
              <a:rPr lang="en-US" dirty="0" smtClean="0"/>
              <a:t>With boys, parental support and care predict </a:t>
            </a:r>
            <a:r>
              <a:rPr lang="en-US" dirty="0" err="1" smtClean="0"/>
              <a:t>nAch</a:t>
            </a:r>
            <a:r>
              <a:rPr lang="en-US" dirty="0" smtClean="0"/>
              <a:t>.</a:t>
            </a:r>
          </a:p>
          <a:p>
            <a:pPr>
              <a:buNone/>
            </a:pP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Power</a:t>
            </a:r>
            <a:endParaRPr lang="en-US" dirty="0"/>
          </a:p>
        </p:txBody>
      </p:sp>
      <p:sp>
        <p:nvSpPr>
          <p:cNvPr id="3" name="Content Placeholder 2"/>
          <p:cNvSpPr>
            <a:spLocks noGrp="1"/>
          </p:cNvSpPr>
          <p:nvPr>
            <p:ph idx="1"/>
          </p:nvPr>
        </p:nvSpPr>
        <p:spPr/>
        <p:txBody>
          <a:bodyPr>
            <a:normAutofit lnSpcReduction="10000"/>
          </a:bodyPr>
          <a:lstStyle/>
          <a:p>
            <a:r>
              <a:rPr lang="en-US" dirty="0" smtClean="0"/>
              <a:t>Correlates positively with having arguments with others, being elected to student office in college, taking larger risks in gambling situations, behaving assertively in a small-group setting, and acquiring more “prestige possessions.”</a:t>
            </a:r>
          </a:p>
          <a:p>
            <a:r>
              <a:rPr lang="en-US" dirty="0" smtClean="0"/>
              <a:t>Like to control other people</a:t>
            </a:r>
          </a:p>
          <a:p>
            <a:r>
              <a:rPr lang="en-US" dirty="0" smtClean="0"/>
              <a:t>No gender differences in incidence of </a:t>
            </a:r>
            <a:r>
              <a:rPr lang="en-US" dirty="0" err="1" smtClean="0"/>
              <a:t>nPow</a:t>
            </a:r>
            <a:r>
              <a:rPr lang="en-US" dirty="0" smtClean="0"/>
              <a:t>, but there are in expression of it.</a:t>
            </a:r>
          </a:p>
          <a:p>
            <a:r>
              <a:rPr lang="en-US" dirty="0" smtClean="0"/>
              <a:t>In men, linked to dissatisfying relationships, divorce, sexual exploitation and abuse of women, and alcohol abuse.  These “profligate impulsive” behaviors can be avoided with </a:t>
            </a:r>
            <a:r>
              <a:rPr lang="en-US" u="sng" dirty="0" smtClean="0"/>
              <a:t>responsibility training.</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Stress</a:t>
            </a:r>
            <a:endParaRPr lang="en-US" dirty="0"/>
          </a:p>
        </p:txBody>
      </p:sp>
      <p:sp>
        <p:nvSpPr>
          <p:cNvPr id="3" name="Content Placeholder 2"/>
          <p:cNvSpPr>
            <a:spLocks noGrp="1"/>
          </p:cNvSpPr>
          <p:nvPr>
            <p:ph idx="1"/>
          </p:nvPr>
        </p:nvSpPr>
        <p:spPr/>
        <p:txBody>
          <a:bodyPr/>
          <a:lstStyle/>
          <a:p>
            <a:r>
              <a:rPr lang="en-US" dirty="0" smtClean="0"/>
              <a:t>People high in the need for power experience a stronger stress response when their power is challenged or they don’t get their way.</a:t>
            </a:r>
          </a:p>
          <a:p>
            <a:r>
              <a:rPr lang="en-US" dirty="0" smtClean="0"/>
              <a:t>Increased stress may make them vulnerable to disease</a:t>
            </a:r>
          </a:p>
          <a:p>
            <a:pPr>
              <a:buNone/>
            </a:pP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a Motive</a:t>
            </a:r>
            <a:endParaRPr lang="en-US" dirty="0"/>
          </a:p>
        </p:txBody>
      </p:sp>
      <p:sp>
        <p:nvSpPr>
          <p:cNvPr id="3" name="Content Placeholder 2"/>
          <p:cNvSpPr>
            <a:spLocks noGrp="1"/>
          </p:cNvSpPr>
          <p:nvPr>
            <p:ph idx="1"/>
          </p:nvPr>
        </p:nvSpPr>
        <p:spPr/>
        <p:txBody>
          <a:bodyPr/>
          <a:lstStyle/>
          <a:p>
            <a:r>
              <a:rPr lang="en-US" dirty="0" smtClean="0"/>
              <a:t>Internal states that arouse and direct behavior toward specific goals or objects.</a:t>
            </a:r>
          </a:p>
          <a:p>
            <a:r>
              <a:rPr lang="en-US" dirty="0" smtClean="0"/>
              <a:t>Can be unconscious</a:t>
            </a:r>
          </a:p>
          <a:p>
            <a:r>
              <a:rPr lang="en-US" dirty="0" smtClean="0"/>
              <a:t>Considered part of personality because people differ in their motives, and these differences determine behavior and life outcomes.</a:t>
            </a:r>
          </a:p>
          <a:p>
            <a:r>
              <a:rPr lang="en-US" dirty="0" smtClean="0"/>
              <a:t>Motive approach is halfway between dispositional and </a:t>
            </a:r>
            <a:r>
              <a:rPr lang="en-US" dirty="0" err="1" smtClean="0"/>
              <a:t>intrapsychic</a:t>
            </a:r>
            <a:r>
              <a:rPr lang="en-US" dirty="0" smtClean="0"/>
              <a:t> domains.</a:t>
            </a:r>
            <a:endParaRPr lang="en-US" dirty="0"/>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Intimacy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Defined as the “recurrent preference or readiness for warm, close, and communicative interaction with others”</a:t>
            </a:r>
          </a:p>
          <a:p>
            <a:r>
              <a:rPr lang="en-US" dirty="0" smtClean="0"/>
              <a:t>People high in this need want more meaningful human contact and intimacy than those low in </a:t>
            </a:r>
            <a:r>
              <a:rPr lang="en-US" dirty="0" err="1" smtClean="0"/>
              <a:t>nInt</a:t>
            </a:r>
            <a:r>
              <a:rPr lang="en-US" dirty="0" smtClean="0"/>
              <a:t>.</a:t>
            </a:r>
          </a:p>
          <a:p>
            <a:r>
              <a:rPr lang="en-US" dirty="0" smtClean="0"/>
              <a:t>Women show higher </a:t>
            </a:r>
            <a:r>
              <a:rPr lang="en-US" dirty="0" err="1" smtClean="0"/>
              <a:t>nInt</a:t>
            </a:r>
            <a:r>
              <a:rPr lang="en-US" dirty="0" smtClean="0"/>
              <a:t> than men do.</a:t>
            </a:r>
          </a:p>
          <a:p>
            <a:r>
              <a:rPr lang="en-US" dirty="0" smtClean="0"/>
              <a:t>Correlated with better adjustment in longitudinal studies.</a:t>
            </a:r>
          </a:p>
          <a:p>
            <a:r>
              <a:rPr lang="en-US" dirty="0" smtClean="0"/>
              <a:t>They are not simply extraverts. </a:t>
            </a:r>
            <a:r>
              <a:rPr lang="en-US" dirty="0" smtClean="0"/>
              <a:t> </a:t>
            </a:r>
            <a:r>
              <a:rPr lang="en-US" dirty="0" smtClean="0"/>
              <a:t>Prefer being with a few close friends than being the life of the party; like one-on-one interactions.</a:t>
            </a:r>
          </a:p>
          <a:p>
            <a:r>
              <a:rPr lang="en-US" dirty="0" smtClean="0"/>
              <a:t>Differs from need for affiliation, which indicates the need for approval, acceptance, and security in interpersonal relations.  Less “positive” than </a:t>
            </a:r>
            <a:r>
              <a:rPr lang="en-US" dirty="0" err="1" smtClean="0"/>
              <a:t>nInt</a:t>
            </a:r>
            <a:r>
              <a:rPr lang="en-US" dirty="0" smtClean="0"/>
              <a:t>.</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Humanistic theory</a:t>
            </a:r>
            <a:endParaRPr lang="en-US" dirty="0"/>
          </a:p>
        </p:txBody>
      </p:sp>
      <p:sp>
        <p:nvSpPr>
          <p:cNvPr id="7" name="Text Placeholder 6"/>
          <p:cNvSpPr>
            <a:spLocks noGrp="1"/>
          </p:cNvSpPr>
          <p:nvPr>
            <p:ph type="body" idx="1"/>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Humanistic Theory in a Nutshell</a:t>
            </a:r>
            <a:endParaRPr lang="en-US" dirty="0"/>
          </a:p>
        </p:txBody>
      </p:sp>
      <p:sp>
        <p:nvSpPr>
          <p:cNvPr id="5" name="Content Placeholder 4"/>
          <p:cNvSpPr>
            <a:spLocks noGrp="1"/>
          </p:cNvSpPr>
          <p:nvPr>
            <p:ph idx="1"/>
          </p:nvPr>
        </p:nvSpPr>
        <p:spPr/>
        <p:txBody>
          <a:bodyPr/>
          <a:lstStyle/>
          <a:p>
            <a:r>
              <a:rPr lang="en-US" dirty="0" smtClean="0"/>
              <a:t>Emphasizes the conscious awareness of needs, choice, and personal relationships</a:t>
            </a:r>
          </a:p>
          <a:p>
            <a:r>
              <a:rPr lang="en-US" dirty="0" smtClean="0"/>
              <a:t>Meaning in a person’s life is found in the choices she makes and the responsibility she takes for these choices</a:t>
            </a:r>
          </a:p>
          <a:p>
            <a:r>
              <a:rPr lang="en-US" dirty="0" smtClean="0"/>
              <a:t>Emphasis is on the human need for growth and the realization of one’s full potential</a:t>
            </a:r>
          </a:p>
          <a:p>
            <a:r>
              <a:rPr lang="en-US" dirty="0" smtClean="0"/>
              <a:t>Human nature is positive and life-affirming, summed up in the idea of </a:t>
            </a:r>
            <a:r>
              <a:rPr lang="en-US" b="1" dirty="0" smtClean="0"/>
              <a:t>self-actualization.</a:t>
            </a:r>
            <a:r>
              <a:rPr lang="en-US" dirty="0" smtClean="0"/>
              <a:t> </a:t>
            </a:r>
          </a:p>
          <a:p>
            <a:r>
              <a:rPr lang="en-US" dirty="0" smtClean="0"/>
              <a:t>Called the </a:t>
            </a:r>
            <a:r>
              <a:rPr lang="en-US" b="1" dirty="0" smtClean="0"/>
              <a:t>third force</a:t>
            </a:r>
            <a:r>
              <a:rPr lang="en-US" dirty="0" smtClean="0"/>
              <a:t> in psychology (first two being psychoanalytic theory and behaviorism). </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Humanistic vs. traditional motive theories</a:t>
            </a:r>
            <a:endParaRPr lang="en-US" dirty="0"/>
          </a:p>
        </p:txBody>
      </p:sp>
      <p:sp>
        <p:nvSpPr>
          <p:cNvPr id="3" name="Content Placeholder 2"/>
          <p:cNvSpPr>
            <a:spLocks noGrp="1"/>
          </p:cNvSpPr>
          <p:nvPr>
            <p:ph idx="1"/>
          </p:nvPr>
        </p:nvSpPr>
        <p:spPr/>
        <p:txBody>
          <a:bodyPr/>
          <a:lstStyle/>
          <a:p>
            <a:r>
              <a:rPr lang="en-US" dirty="0" smtClean="0"/>
              <a:t>Other motive traditions (e.g., Freud, Murray, McClelland) view motivation as coming from a </a:t>
            </a:r>
            <a:r>
              <a:rPr lang="en-US" u="sng" dirty="0" smtClean="0">
                <a:solidFill>
                  <a:srgbClr val="FF0000"/>
                </a:solidFill>
              </a:rPr>
              <a:t>specific deficit or lack.</a:t>
            </a:r>
          </a:p>
          <a:p>
            <a:r>
              <a:rPr lang="en-US" dirty="0" smtClean="0"/>
              <a:t>Views motivation as the </a:t>
            </a:r>
            <a:r>
              <a:rPr lang="en-US" u="sng" dirty="0" smtClean="0">
                <a:solidFill>
                  <a:srgbClr val="FF0000"/>
                </a:solidFill>
              </a:rPr>
              <a:t>need to grow </a:t>
            </a:r>
            <a:r>
              <a:rPr lang="en-US" dirty="0" smtClean="0"/>
              <a:t>and become who you’re meant to be. </a:t>
            </a:r>
          </a:p>
          <a:p>
            <a:r>
              <a:rPr lang="en-US" dirty="0" smtClean="0"/>
              <a:t>Need to self-actualize is not a deficiency-based motive but a motive to develop, grow, and become more what one is destined to become.</a:t>
            </a:r>
          </a:p>
          <a:p>
            <a:r>
              <a:rPr lang="en-US" dirty="0" smtClean="0"/>
              <a:t>This difference represents a historical break in motivation theory and research.</a:t>
            </a:r>
          </a:p>
          <a:p>
            <a:endParaRPr lang="en-US" dirty="0" smtClean="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9" name="Text Placeholder 8"/>
          <p:cNvSpPr>
            <a:spLocks noGrp="1"/>
          </p:cNvSpPr>
          <p:nvPr>
            <p:ph type="body" idx="1"/>
          </p:nvPr>
        </p:nvSpPr>
        <p:spPr/>
        <p:txBody>
          <a:bodyPr/>
          <a:lstStyle/>
          <a:p>
            <a:endParaRPr lang="en-US"/>
          </a:p>
        </p:txBody>
      </p:sp>
      <p:pic>
        <p:nvPicPr>
          <p:cNvPr id="10" name="Picture 9" descr="maslow.jpg"/>
          <p:cNvPicPr>
            <a:picLocks noChangeAspect="1"/>
          </p:cNvPicPr>
          <p:nvPr/>
        </p:nvPicPr>
        <p:blipFill>
          <a:blip r:embed="rId2"/>
          <a:stretch>
            <a:fillRect/>
          </a:stretch>
        </p:blipFill>
        <p:spPr>
          <a:xfrm>
            <a:off x="3810000" y="609600"/>
            <a:ext cx="5334000" cy="39624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Maslow’s Biography</a:t>
            </a:r>
            <a:endParaRPr lang="en-US" dirty="0"/>
          </a:p>
        </p:txBody>
      </p:sp>
      <p:sp>
        <p:nvSpPr>
          <p:cNvPr id="5" name="Content Placeholder 4"/>
          <p:cNvSpPr>
            <a:spLocks noGrp="1"/>
          </p:cNvSpPr>
          <p:nvPr>
            <p:ph idx="1"/>
          </p:nvPr>
        </p:nvSpPr>
        <p:spPr/>
        <p:txBody>
          <a:bodyPr/>
          <a:lstStyle/>
          <a:p>
            <a:r>
              <a:rPr lang="en-US" dirty="0" smtClean="0"/>
              <a:t>Born in 1908 in Brooklyn to very poor Jewish immigrant parents (from Russia)</a:t>
            </a:r>
          </a:p>
          <a:p>
            <a:r>
              <a:rPr lang="en-US" dirty="0" smtClean="0"/>
              <a:t>Both parents were cruel, and Maslow’s early life was very unhappy.</a:t>
            </a:r>
          </a:p>
          <a:p>
            <a:r>
              <a:rPr lang="en-US" dirty="0" smtClean="0"/>
              <a:t>Maslow had a 195 IQ but was only an average student at the City College of New York.</a:t>
            </a:r>
          </a:p>
          <a:p>
            <a:r>
              <a:rPr lang="en-US" dirty="0" smtClean="0"/>
              <a:t>Fell in love with his first cousin Bertha, and after they married, his life became meaningful.</a:t>
            </a:r>
          </a:p>
          <a:p>
            <a:r>
              <a:rPr lang="en-US" dirty="0" smtClean="0"/>
              <a:t>Died in 1970 of a heart attack while jogging out in California.</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Hierarchy of needs</a:t>
            </a:r>
            <a:endParaRPr lang="en-US" dirty="0"/>
          </a:p>
        </p:txBody>
      </p:sp>
      <p:pic>
        <p:nvPicPr>
          <p:cNvPr id="6" name="Content Placeholder 5" descr="hierarchyofneedspyramid.jpg"/>
          <p:cNvPicPr>
            <a:picLocks noGrp="1" noChangeAspect="1"/>
          </p:cNvPicPr>
          <p:nvPr>
            <p:ph idx="1"/>
          </p:nvPr>
        </p:nvPicPr>
        <p:blipFill>
          <a:blip r:embed="rId2"/>
          <a:stretch>
            <a:fillRect/>
          </a:stretch>
        </p:blipFill>
        <p:spPr>
          <a:xfrm>
            <a:off x="1447800" y="2209800"/>
            <a:ext cx="5334000" cy="3810000"/>
          </a:xfr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Maslow’s Theory</a:t>
            </a:r>
            <a:endParaRPr lang="en-US" dirty="0"/>
          </a:p>
        </p:txBody>
      </p:sp>
      <p:sp>
        <p:nvSpPr>
          <p:cNvPr id="3" name="Content Placeholder 2"/>
          <p:cNvSpPr>
            <a:spLocks noGrp="1"/>
          </p:cNvSpPr>
          <p:nvPr>
            <p:ph idx="1"/>
          </p:nvPr>
        </p:nvSpPr>
        <p:spPr/>
        <p:txBody>
          <a:bodyPr>
            <a:normAutofit fontScale="92500"/>
          </a:bodyPr>
          <a:lstStyle/>
          <a:p>
            <a:r>
              <a:rPr lang="en-US" dirty="0" smtClean="0"/>
              <a:t>In general, people appear to work up the hierarchy in order, though there are always exceptions.</a:t>
            </a:r>
          </a:p>
          <a:p>
            <a:r>
              <a:rPr lang="en-US" dirty="0" smtClean="0"/>
              <a:t>Lower-level needs emerge earlier in life than higher-level needs do, and they are more pressing when not satisfied than higher needs are because they’re more tied to survival.</a:t>
            </a:r>
          </a:p>
          <a:p>
            <a:r>
              <a:rPr lang="en-US" dirty="0" smtClean="0"/>
              <a:t>When people are working on higher-level needs, their motivation is weak and easily disrupted. </a:t>
            </a:r>
            <a:endParaRPr lang="en-US" dirty="0" smtClean="0"/>
          </a:p>
          <a:p>
            <a:r>
              <a:rPr lang="en-US" dirty="0" smtClean="0"/>
              <a:t>The lower the need, the greater its strength, potency, and priority.</a:t>
            </a:r>
          </a:p>
          <a:p>
            <a:r>
              <a:rPr lang="en-US" dirty="0" smtClean="0"/>
              <a:t>People typically work on satisfying multiple needs at one time, but they’re investing </a:t>
            </a:r>
            <a:r>
              <a:rPr lang="en-US" i="1" dirty="0" smtClean="0"/>
              <a:t>most</a:t>
            </a:r>
            <a:r>
              <a:rPr lang="en-US" dirty="0" smtClean="0"/>
              <a:t> of their energy toward one need.</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Belongingness and Esteem Needs</a:t>
            </a:r>
            <a:endParaRPr lang="en-US" dirty="0"/>
          </a:p>
        </p:txBody>
      </p:sp>
      <p:sp>
        <p:nvSpPr>
          <p:cNvPr id="3" name="Content Placeholder 2"/>
          <p:cNvSpPr>
            <a:spLocks noGrp="1"/>
          </p:cNvSpPr>
          <p:nvPr>
            <p:ph idx="1"/>
          </p:nvPr>
        </p:nvSpPr>
        <p:spPr/>
        <p:txBody>
          <a:bodyPr>
            <a:normAutofit lnSpcReduction="10000"/>
          </a:bodyPr>
          <a:lstStyle/>
          <a:p>
            <a:r>
              <a:rPr lang="en-US" dirty="0" smtClean="0"/>
              <a:t>Belongingness needs are both physical (tied to survival since we survive better in groups) and psychological.  More psychological than physical here.</a:t>
            </a:r>
          </a:p>
          <a:p>
            <a:r>
              <a:rPr lang="en-US" dirty="0" smtClean="0"/>
              <a:t>There are two types of esteem needs: esteem from others and self-esteem.</a:t>
            </a:r>
          </a:p>
          <a:p>
            <a:r>
              <a:rPr lang="en-US" dirty="0" smtClean="0"/>
              <a:t>Self-esteem often depends upon esteem from others. </a:t>
            </a:r>
          </a:p>
          <a:p>
            <a:r>
              <a:rPr lang="en-US" dirty="0" smtClean="0"/>
              <a:t>Failure to satisfy a higher need does not produce a crisis but fulfilling those needs leads to improved health and longevity. </a:t>
            </a:r>
          </a:p>
          <a:p>
            <a:r>
              <a:rPr lang="en-US" dirty="0" smtClean="0"/>
              <a:t>It is beneficial psychologically and leads to contentment, happiness, and fulfillment. </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Self-Actualization</a:t>
            </a:r>
            <a:endParaRPr lang="en-US" dirty="0"/>
          </a:p>
        </p:txBody>
      </p:sp>
      <p:sp>
        <p:nvSpPr>
          <p:cNvPr id="3" name="Content Placeholder 2"/>
          <p:cNvSpPr>
            <a:spLocks noGrp="1"/>
          </p:cNvSpPr>
          <p:nvPr>
            <p:ph idx="1"/>
          </p:nvPr>
        </p:nvSpPr>
        <p:spPr/>
        <p:txBody>
          <a:bodyPr/>
          <a:lstStyle/>
          <a:p>
            <a:r>
              <a:rPr lang="en-US" dirty="0" smtClean="0"/>
              <a:t>Maslow never developed a measure of this, although others have attempted it. </a:t>
            </a:r>
          </a:p>
          <a:p>
            <a:r>
              <a:rPr lang="en-US" dirty="0" smtClean="0"/>
              <a:t>He thought that 1% of the population were growth-motivated and working toward self-actualization.</a:t>
            </a:r>
          </a:p>
          <a:p>
            <a:r>
              <a:rPr lang="en-US" dirty="0" smtClean="0"/>
              <a:t>Self-actualization is related to </a:t>
            </a:r>
            <a:r>
              <a:rPr lang="en-US" dirty="0" err="1" smtClean="0"/>
              <a:t>Csikeszentmhalyi’s</a:t>
            </a:r>
            <a:r>
              <a:rPr lang="en-US" dirty="0" smtClean="0"/>
              <a:t> concept of </a:t>
            </a:r>
            <a:r>
              <a:rPr lang="en-US" b="1" dirty="0" smtClean="0"/>
              <a:t>flow</a:t>
            </a:r>
            <a:r>
              <a:rPr lang="en-US" dirty="0" smtClean="0"/>
              <a:t> (the feeling you get when you’re completely absorbed in some activity).</a:t>
            </a:r>
          </a:p>
          <a:p>
            <a:endParaRPr lang="en-US" dirty="0" smtClean="0"/>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 Murray</a:t>
            </a:r>
            <a:endParaRPr lang="en-US" dirty="0"/>
          </a:p>
        </p:txBody>
      </p:sp>
      <p:sp>
        <p:nvSpPr>
          <p:cNvPr id="6" name="Content Placeholder 5"/>
          <p:cNvSpPr>
            <a:spLocks noGrp="1"/>
          </p:cNvSpPr>
          <p:nvPr>
            <p:ph sz="half" idx="1"/>
          </p:nvPr>
        </p:nvSpPr>
        <p:spPr/>
        <p:txBody>
          <a:bodyPr>
            <a:normAutofit fontScale="92500" lnSpcReduction="10000"/>
          </a:bodyPr>
          <a:lstStyle/>
          <a:p>
            <a:r>
              <a:rPr lang="en-US" dirty="0" smtClean="0"/>
              <a:t>Active in research from the 1930s-1960s</a:t>
            </a:r>
          </a:p>
          <a:p>
            <a:r>
              <a:rPr lang="en-US" dirty="0" smtClean="0"/>
              <a:t>Met Jung on spring break and emerged a “reborn man” </a:t>
            </a:r>
          </a:p>
          <a:p>
            <a:r>
              <a:rPr lang="en-US" dirty="0" smtClean="0"/>
              <a:t>Abandoned his medical practice for psychology</a:t>
            </a:r>
          </a:p>
          <a:p>
            <a:r>
              <a:rPr lang="en-US" dirty="0" smtClean="0"/>
              <a:t>Trained in psychoanalysis</a:t>
            </a:r>
          </a:p>
          <a:p>
            <a:r>
              <a:rPr lang="en-US" dirty="0" smtClean="0"/>
              <a:t>Fell in love with Christiana Morgan, a Jung disciple, even though both were married.</a:t>
            </a:r>
          </a:p>
          <a:p>
            <a:endParaRPr lang="en-US" dirty="0" smtClean="0"/>
          </a:p>
        </p:txBody>
      </p:sp>
      <p:sp>
        <p:nvSpPr>
          <p:cNvPr id="7" name="Content Placeholder 6"/>
          <p:cNvSpPr>
            <a:spLocks noGrp="1"/>
          </p:cNvSpPr>
          <p:nvPr>
            <p:ph sz="half" idx="2"/>
          </p:nvPr>
        </p:nvSpPr>
        <p:spPr/>
        <p:txBody>
          <a:bodyPr>
            <a:normAutofit fontScale="92500" lnSpcReduction="10000"/>
          </a:bodyPr>
          <a:lstStyle/>
          <a:p>
            <a:endParaRPr lang="en-US"/>
          </a:p>
        </p:txBody>
      </p:sp>
      <p:pic>
        <p:nvPicPr>
          <p:cNvPr id="5" name="Picture 4" descr="Henry_Murray.jpg"/>
          <p:cNvPicPr>
            <a:picLocks noChangeAspect="1"/>
          </p:cNvPicPr>
          <p:nvPr/>
        </p:nvPicPr>
        <p:blipFill>
          <a:blip r:embed="rId2"/>
          <a:stretch>
            <a:fillRect/>
          </a:stretch>
        </p:blipFill>
        <p:spPr>
          <a:xfrm>
            <a:off x="5029200" y="2438400"/>
            <a:ext cx="2540000" cy="33909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self-actualization to occur, we must…</a:t>
            </a:r>
            <a:endParaRPr lang="en-US" dirty="0"/>
          </a:p>
        </p:txBody>
      </p:sp>
      <p:sp>
        <p:nvSpPr>
          <p:cNvPr id="4" name="Content Placeholder 3"/>
          <p:cNvSpPr>
            <a:spLocks noGrp="1"/>
          </p:cNvSpPr>
          <p:nvPr>
            <p:ph sz="half" idx="1"/>
          </p:nvPr>
        </p:nvSpPr>
        <p:spPr/>
        <p:txBody>
          <a:bodyPr>
            <a:normAutofit fontScale="92500" lnSpcReduction="10000"/>
          </a:bodyPr>
          <a:lstStyle/>
          <a:p>
            <a:r>
              <a:rPr lang="en-US" dirty="0" smtClean="0"/>
              <a:t>Be free of constraints of society and self</a:t>
            </a:r>
          </a:p>
          <a:p>
            <a:r>
              <a:rPr lang="en-US" dirty="0" smtClean="0"/>
              <a:t>Not be distracted by lower-order needs</a:t>
            </a:r>
          </a:p>
          <a:p>
            <a:r>
              <a:rPr lang="en-US" dirty="0" smtClean="0"/>
              <a:t>Be secure in our self-image and relationships</a:t>
            </a:r>
          </a:p>
          <a:p>
            <a:r>
              <a:rPr lang="en-US" dirty="0" smtClean="0"/>
              <a:t>Have realistic knowledge of our strengths &amp; weaknesses</a:t>
            </a:r>
          </a:p>
          <a:p>
            <a:r>
              <a:rPr lang="en-US" dirty="0" smtClean="0"/>
              <a:t>Be motivated by need for growth</a:t>
            </a:r>
          </a:p>
          <a:p>
            <a:r>
              <a:rPr lang="en-US" dirty="0" smtClean="0"/>
              <a:t>Be autonomous</a:t>
            </a:r>
          </a:p>
        </p:txBody>
      </p:sp>
      <p:sp>
        <p:nvSpPr>
          <p:cNvPr id="5" name="Content Placeholder 4"/>
          <p:cNvSpPr>
            <a:spLocks noGrp="1"/>
          </p:cNvSpPr>
          <p:nvPr>
            <p:ph sz="half" idx="2"/>
          </p:nvPr>
        </p:nvSpPr>
        <p:spPr/>
        <p:txBody>
          <a:bodyPr>
            <a:normAutofit fontScale="92500" lnSpcReduction="10000"/>
          </a:bodyPr>
          <a:lstStyle/>
          <a:p>
            <a:r>
              <a:rPr lang="en-US" dirty="0" smtClean="0"/>
              <a:t>Lack self-consciousness, shame, and guilt</a:t>
            </a:r>
          </a:p>
          <a:p>
            <a:r>
              <a:rPr lang="en-US" dirty="0" smtClean="0"/>
              <a:t>Be nonjudgmental of others</a:t>
            </a:r>
          </a:p>
          <a:p>
            <a:r>
              <a:rPr lang="en-US" dirty="0" smtClean="0"/>
              <a:t>Have spontaneity, simplicity, and naturalness</a:t>
            </a:r>
          </a:p>
          <a:p>
            <a:r>
              <a:rPr lang="en-US" dirty="0" smtClean="0"/>
              <a:t>Spend less time worrying about what others think of you</a:t>
            </a:r>
          </a:p>
          <a:p>
            <a:r>
              <a:rPr lang="en-US" dirty="0" smtClean="0"/>
              <a:t>Be able to focus on problems while putting “self” aside</a:t>
            </a:r>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are not self-actualized because…</a:t>
            </a:r>
            <a:endParaRPr lang="en-US" dirty="0"/>
          </a:p>
        </p:txBody>
      </p:sp>
      <p:sp>
        <p:nvSpPr>
          <p:cNvPr id="3" name="Content Placeholder 2"/>
          <p:cNvSpPr>
            <a:spLocks noGrp="1"/>
          </p:cNvSpPr>
          <p:nvPr>
            <p:ph sz="half" idx="1"/>
          </p:nvPr>
        </p:nvSpPr>
        <p:spPr/>
        <p:txBody>
          <a:bodyPr>
            <a:normAutofit fontScale="92500"/>
          </a:bodyPr>
          <a:lstStyle/>
          <a:p>
            <a:r>
              <a:rPr lang="en-US" dirty="0" smtClean="0"/>
              <a:t>The higher the need, the weaker and more easily inhibited it is.</a:t>
            </a:r>
          </a:p>
          <a:p>
            <a:r>
              <a:rPr lang="en-US" dirty="0" smtClean="0"/>
              <a:t>Inadequate education and improper child-rearing practices can thwart the drive for self-actualization.</a:t>
            </a:r>
          </a:p>
          <a:p>
            <a:r>
              <a:rPr lang="en-US" dirty="0" smtClean="0"/>
              <a:t>Overprotection or over-permissiveness are harmful to adult motivation.</a:t>
            </a:r>
          </a:p>
        </p:txBody>
      </p:sp>
      <p:sp>
        <p:nvSpPr>
          <p:cNvPr id="4" name="Content Placeholder 3"/>
          <p:cNvSpPr>
            <a:spLocks noGrp="1"/>
          </p:cNvSpPr>
          <p:nvPr>
            <p:ph sz="half" idx="2"/>
          </p:nvPr>
        </p:nvSpPr>
        <p:spPr/>
        <p:txBody>
          <a:bodyPr>
            <a:normAutofit fontScale="92500"/>
          </a:bodyPr>
          <a:lstStyle/>
          <a:p>
            <a:r>
              <a:rPr lang="en-US" dirty="0" smtClean="0"/>
              <a:t>Insufficient love and satisfaction of physiological and safety needs</a:t>
            </a:r>
          </a:p>
          <a:p>
            <a:r>
              <a:rPr lang="en-US" dirty="0" smtClean="0"/>
              <a:t>Jonah Complex—fear of one’s own greatness…evasion of one’s destiny…running away from one’s best talents</a:t>
            </a:r>
          </a:p>
          <a:p>
            <a:r>
              <a:rPr lang="en-US" dirty="0" smtClean="0"/>
              <a:t>Because it takes courage, effort, discipline, and self-control</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those who are self-actualized</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Dedication to causes without thoughts of their own benefit</a:t>
            </a:r>
          </a:p>
          <a:p>
            <a:r>
              <a:rPr lang="en-US" dirty="0" smtClean="0"/>
              <a:t>Sense of detachment and need for privacy</a:t>
            </a:r>
          </a:p>
          <a:p>
            <a:r>
              <a:rPr lang="en-US" dirty="0" smtClean="0"/>
              <a:t>Distinct need for solitude</a:t>
            </a:r>
          </a:p>
          <a:p>
            <a:r>
              <a:rPr lang="en-US" dirty="0" smtClean="0"/>
              <a:t>View events objectively without emotional attachment</a:t>
            </a:r>
          </a:p>
          <a:p>
            <a:r>
              <a:rPr lang="en-US" dirty="0" smtClean="0"/>
              <a:t>A freshness of appreciation</a:t>
            </a:r>
          </a:p>
          <a:p>
            <a:r>
              <a:rPr lang="en-US" dirty="0" smtClean="0"/>
              <a:t>Gentle &amp; philosophical sense of humor</a:t>
            </a:r>
          </a:p>
          <a:p>
            <a:r>
              <a:rPr lang="en-US" dirty="0" smtClean="0"/>
              <a:t>Creative, original, ethical, and resistance to enculturation</a:t>
            </a:r>
          </a:p>
        </p:txBody>
      </p:sp>
      <p:sp>
        <p:nvSpPr>
          <p:cNvPr id="4" name="Content Placeholder 3"/>
          <p:cNvSpPr>
            <a:spLocks noGrp="1"/>
          </p:cNvSpPr>
          <p:nvPr>
            <p:ph sz="half" idx="2"/>
          </p:nvPr>
        </p:nvSpPr>
        <p:spPr/>
        <p:txBody>
          <a:bodyPr>
            <a:normAutofit fontScale="77500" lnSpcReduction="20000"/>
          </a:bodyPr>
          <a:lstStyle/>
          <a:p>
            <a:r>
              <a:rPr lang="en-US" dirty="0" smtClean="0"/>
              <a:t>The pleasurable experiences of life continue to offer their original satisfactions.</a:t>
            </a:r>
          </a:p>
          <a:p>
            <a:r>
              <a:rPr lang="en-US" dirty="0" smtClean="0"/>
              <a:t>Social interest (</a:t>
            </a:r>
            <a:r>
              <a:rPr lang="en-US" dirty="0" err="1" smtClean="0"/>
              <a:t>Gemeinschaftsgefuhl</a:t>
            </a:r>
            <a:r>
              <a:rPr lang="en-US" dirty="0" smtClean="0"/>
              <a:t>)</a:t>
            </a:r>
          </a:p>
          <a:p>
            <a:r>
              <a:rPr lang="en-US" dirty="0" smtClean="0"/>
              <a:t>Deep, profound interpersonal relations</a:t>
            </a:r>
          </a:p>
          <a:p>
            <a:r>
              <a:rPr lang="en-US" dirty="0" smtClean="0"/>
              <a:t>Friendly and open to learning from everyone</a:t>
            </a:r>
          </a:p>
          <a:p>
            <a:r>
              <a:rPr lang="en-US" dirty="0" smtClean="0"/>
              <a:t>Moral without need of a religious or external authority for their morality</a:t>
            </a:r>
          </a:p>
          <a:p>
            <a:r>
              <a:rPr lang="en-US" dirty="0" smtClean="0"/>
              <a:t>Freedom to be self and for others to have the same freedom</a:t>
            </a:r>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Peak Experiences</a:t>
            </a:r>
            <a:endParaRPr lang="en-US" dirty="0"/>
          </a:p>
        </p:txBody>
      </p:sp>
      <p:sp>
        <p:nvSpPr>
          <p:cNvPr id="6" name="Content Placeholder 5"/>
          <p:cNvSpPr>
            <a:spLocks noGrp="1"/>
          </p:cNvSpPr>
          <p:nvPr>
            <p:ph sz="half" idx="1"/>
          </p:nvPr>
        </p:nvSpPr>
        <p:spPr/>
        <p:txBody>
          <a:bodyPr>
            <a:normAutofit/>
          </a:bodyPr>
          <a:lstStyle/>
          <a:p>
            <a:r>
              <a:rPr lang="en-US" dirty="0" smtClean="0"/>
              <a:t>Can be felt by everyone but are more common in self-actualizers</a:t>
            </a:r>
          </a:p>
          <a:p>
            <a:r>
              <a:rPr lang="en-US" dirty="0" smtClean="0"/>
              <a:t>Feeling of transcendence, loss of self, or feeling of being separated from body</a:t>
            </a:r>
          </a:p>
          <a:p>
            <a:r>
              <a:rPr lang="en-US" dirty="0" smtClean="0"/>
              <a:t>Cannot be brought on by an act of will; often occur at unexpected, random, ordinary moments</a:t>
            </a:r>
            <a:endParaRPr lang="en-US" dirty="0"/>
          </a:p>
        </p:txBody>
      </p:sp>
      <p:sp>
        <p:nvSpPr>
          <p:cNvPr id="7" name="Content Placeholder 6"/>
          <p:cNvSpPr>
            <a:spLocks noGrp="1"/>
          </p:cNvSpPr>
          <p:nvPr>
            <p:ph sz="half" idx="2"/>
          </p:nvPr>
        </p:nvSpPr>
        <p:spPr/>
        <p:txBody>
          <a:bodyPr>
            <a:normAutofit/>
          </a:bodyPr>
          <a:lstStyle/>
          <a:p>
            <a:r>
              <a:rPr lang="en-US" dirty="0" smtClean="0"/>
              <a:t>People having one see the universe as unified and see their place in the universe clearly</a:t>
            </a:r>
          </a:p>
          <a:p>
            <a:r>
              <a:rPr lang="en-US" dirty="0" smtClean="0"/>
              <a:t>They feel more humble and more powerful at the same time</a:t>
            </a:r>
            <a:endParaRPr lang="en-US" dirty="0"/>
          </a:p>
        </p:txBody>
      </p:sp>
      <p:pic>
        <p:nvPicPr>
          <p:cNvPr id="8" name="Picture 7" descr="peak experience.jpg"/>
          <p:cNvPicPr>
            <a:picLocks noChangeAspect="1"/>
          </p:cNvPicPr>
          <p:nvPr/>
        </p:nvPicPr>
        <p:blipFill>
          <a:blip r:embed="rId2" cstate="print"/>
          <a:stretch>
            <a:fillRect/>
          </a:stretch>
        </p:blipFill>
        <p:spPr>
          <a:xfrm>
            <a:off x="5334000" y="4724400"/>
            <a:ext cx="2438400" cy="1625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l rogers.jpg"/>
          <p:cNvPicPr>
            <a:picLocks noChangeAspect="1"/>
          </p:cNvPicPr>
          <p:nvPr/>
        </p:nvPicPr>
        <p:blipFill>
          <a:blip r:embed="rId2"/>
          <a:stretch>
            <a:fillRect/>
          </a:stretch>
        </p:blipFill>
        <p:spPr>
          <a:xfrm>
            <a:off x="1219200" y="1143000"/>
            <a:ext cx="2514600" cy="3200400"/>
          </a:xfrm>
          <a:prstGeom prst="rect">
            <a:avLst/>
          </a:prstGeom>
        </p:spPr>
      </p:pic>
      <p:pic>
        <p:nvPicPr>
          <p:cNvPr id="5" name="Picture 4" descr="rogers quote.gif"/>
          <p:cNvPicPr>
            <a:picLocks noChangeAspect="1"/>
          </p:cNvPicPr>
          <p:nvPr/>
        </p:nvPicPr>
        <p:blipFill>
          <a:blip r:embed="rId3"/>
          <a:stretch>
            <a:fillRect/>
          </a:stretch>
        </p:blipFill>
        <p:spPr>
          <a:xfrm>
            <a:off x="5486400" y="2971800"/>
            <a:ext cx="2505075" cy="2781300"/>
          </a:xfrm>
          <a:prstGeom prst="rect">
            <a:avLst/>
          </a:prstGeom>
        </p:spPr>
      </p:pic>
      <p:sp>
        <p:nvSpPr>
          <p:cNvPr id="6" name="TextBox 5"/>
          <p:cNvSpPr txBox="1"/>
          <p:nvPr/>
        </p:nvSpPr>
        <p:spPr>
          <a:xfrm>
            <a:off x="4343400" y="1447800"/>
            <a:ext cx="4343400" cy="923330"/>
          </a:xfrm>
          <a:prstGeom prst="rect">
            <a:avLst/>
          </a:prstGeom>
          <a:noFill/>
        </p:spPr>
        <p:txBody>
          <a:bodyPr wrap="square" rtlCol="0">
            <a:spAutoFit/>
          </a:bodyPr>
          <a:lstStyle/>
          <a:p>
            <a:pPr algn="ctr"/>
            <a:r>
              <a:rPr lang="en-US" sz="5400" i="1" dirty="0" smtClean="0"/>
              <a:t>Carl Rogers</a:t>
            </a:r>
            <a:endParaRPr lang="en-US" sz="5400" i="1"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Rogers Biography</a:t>
            </a:r>
            <a:endParaRPr lang="en-US" dirty="0"/>
          </a:p>
        </p:txBody>
      </p:sp>
      <p:sp>
        <p:nvSpPr>
          <p:cNvPr id="7" name="Content Placeholder 6"/>
          <p:cNvSpPr>
            <a:spLocks noGrp="1"/>
          </p:cNvSpPr>
          <p:nvPr>
            <p:ph idx="1"/>
          </p:nvPr>
        </p:nvSpPr>
        <p:spPr/>
        <p:txBody>
          <a:bodyPr/>
          <a:lstStyle/>
          <a:p>
            <a:r>
              <a:rPr lang="en-US" dirty="0" smtClean="0"/>
              <a:t>Born in 1902 in Oak Park, Illinois, the 4</a:t>
            </a:r>
            <a:r>
              <a:rPr lang="en-US" baseline="30000" dirty="0" smtClean="0"/>
              <a:t>th</a:t>
            </a:r>
            <a:r>
              <a:rPr lang="en-US" dirty="0" smtClean="0"/>
              <a:t> of 6 children.</a:t>
            </a:r>
          </a:p>
          <a:p>
            <a:r>
              <a:rPr lang="en-US" dirty="0" smtClean="0"/>
              <a:t>Parents instilled their deep religious beliefs and value of hard work in Carl.</a:t>
            </a:r>
          </a:p>
          <a:p>
            <a:r>
              <a:rPr lang="en-US" dirty="0" smtClean="0"/>
              <a:t>Rogers intended to become a farmer and went to the University of Wisconsin but became diverted by religion.</a:t>
            </a:r>
          </a:p>
          <a:p>
            <a:r>
              <a:rPr lang="en-US" dirty="0" smtClean="0"/>
              <a:t>After a religious trip to China, he became more liberal in his views and eventually denounced religion altogether. </a:t>
            </a:r>
          </a:p>
          <a:p>
            <a:r>
              <a:rPr lang="en-US" dirty="0" smtClean="0"/>
              <a:t>He left religious studies and got a Ph.D. from Columbia in 1931 in clinical and educational psychology. </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Similarities with Maslow</a:t>
            </a:r>
            <a:endParaRPr lang="en-US" dirty="0"/>
          </a:p>
        </p:txBody>
      </p:sp>
      <p:sp>
        <p:nvSpPr>
          <p:cNvPr id="3" name="Content Placeholder 2"/>
          <p:cNvSpPr>
            <a:spLocks noGrp="1"/>
          </p:cNvSpPr>
          <p:nvPr>
            <p:ph idx="1"/>
          </p:nvPr>
        </p:nvSpPr>
        <p:spPr/>
        <p:txBody>
          <a:bodyPr>
            <a:normAutofit lnSpcReduction="10000"/>
          </a:bodyPr>
          <a:lstStyle/>
          <a:p>
            <a:r>
              <a:rPr lang="en-US" dirty="0" smtClean="0"/>
              <a:t>Both believed that people are inherently good and that human nature is basically positive and benevolent. </a:t>
            </a:r>
          </a:p>
          <a:p>
            <a:r>
              <a:rPr lang="en-US" dirty="0" smtClean="0"/>
              <a:t>Both focused on self-actualization, but whereas Maslow focused on the characteristics of self-actualizing people, Rogers focused on the </a:t>
            </a:r>
            <a:r>
              <a:rPr lang="en-US" i="1" dirty="0" smtClean="0"/>
              <a:t>process</a:t>
            </a:r>
            <a:r>
              <a:rPr lang="en-US" dirty="0" smtClean="0"/>
              <a:t> of becoming self-actualized.</a:t>
            </a:r>
          </a:p>
          <a:p>
            <a:r>
              <a:rPr lang="en-US" dirty="0" smtClean="0"/>
              <a:t>He believed that the natural human state was to be fully functioning but people can get stalled in their movement toward self-actualization. </a:t>
            </a:r>
          </a:p>
          <a:p>
            <a:r>
              <a:rPr lang="en-US" dirty="0" smtClean="0"/>
              <a:t>His theory explains how people can lose their direction and get back on track. </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Fully-Functioning Person</a:t>
            </a:r>
            <a:endParaRPr lang="en-US" dirty="0"/>
          </a:p>
        </p:txBody>
      </p:sp>
      <p:sp>
        <p:nvSpPr>
          <p:cNvPr id="3" name="Content Placeholder 2"/>
          <p:cNvSpPr>
            <a:spLocks noGrp="1"/>
          </p:cNvSpPr>
          <p:nvPr>
            <p:ph idx="1"/>
          </p:nvPr>
        </p:nvSpPr>
        <p:spPr/>
        <p:txBody>
          <a:bodyPr/>
          <a:lstStyle/>
          <a:p>
            <a:r>
              <a:rPr lang="en-US" dirty="0" smtClean="0"/>
              <a:t>The person who is on his way toward self-actualization; may not be self-actualized yet but has no roadblocks in the way</a:t>
            </a:r>
          </a:p>
          <a:p>
            <a:r>
              <a:rPr lang="en-US" dirty="0" smtClean="0"/>
              <a:t>This idea is the core of his approach.</a:t>
            </a:r>
          </a:p>
          <a:p>
            <a:r>
              <a:rPr lang="en-US" dirty="0" smtClean="0"/>
              <a:t>Fully functioning people are open to new experiences, enjoy diversity, centered in the present (rather than the past or future), trust themselves and their feelings and judgments and don’t look toward others for guidance.</a:t>
            </a:r>
          </a:p>
          <a:p>
            <a:r>
              <a:rPr lang="en-US" dirty="0" smtClean="0"/>
              <a:t>Often unconventional…march to the beat of their own drummer. </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Self-insight</a:t>
            </a:r>
            <a:endParaRPr lang="en-US" dirty="0"/>
          </a:p>
        </p:txBody>
      </p:sp>
      <p:sp>
        <p:nvSpPr>
          <p:cNvPr id="3" name="Content Placeholder 2"/>
          <p:cNvSpPr>
            <a:spLocks noGrp="1"/>
          </p:cNvSpPr>
          <p:nvPr>
            <p:ph idx="1"/>
          </p:nvPr>
        </p:nvSpPr>
        <p:spPr/>
        <p:txBody>
          <a:bodyPr>
            <a:normAutofit lnSpcReduction="10000"/>
          </a:bodyPr>
          <a:lstStyle/>
          <a:p>
            <a:r>
              <a:rPr lang="en-US" dirty="0" smtClean="0"/>
              <a:t>Rogers believed that self-insight was the single biggest predictor of behavior…over family environment and social interactions.</a:t>
            </a:r>
          </a:p>
          <a:p>
            <a:r>
              <a:rPr lang="en-US" dirty="0" smtClean="0"/>
              <a:t>Personality can only be understood from an individual’s own viewpoint based on his or her subjective experiences.</a:t>
            </a:r>
          </a:p>
          <a:p>
            <a:r>
              <a:rPr lang="en-US" dirty="0" smtClean="0"/>
              <a:t>Clinical diagnoses have no real purpose other than to make the therapist feel secure.</a:t>
            </a:r>
          </a:p>
          <a:p>
            <a:r>
              <a:rPr lang="en-US" dirty="0" smtClean="0"/>
              <a:t>The </a:t>
            </a:r>
            <a:r>
              <a:rPr lang="en-US" b="1" dirty="0" smtClean="0">
                <a:solidFill>
                  <a:srgbClr val="FF0000"/>
                </a:solidFill>
              </a:rPr>
              <a:t>self</a:t>
            </a:r>
            <a:r>
              <a:rPr lang="en-US" dirty="0" smtClean="0"/>
              <a:t>—the sum total of the organism’s experiences—became the core of his theory of personality, as well as of his counseling method.</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Regard</a:t>
            </a:r>
            <a:endParaRPr lang="en-US" dirty="0"/>
          </a:p>
        </p:txBody>
      </p:sp>
      <p:sp>
        <p:nvSpPr>
          <p:cNvPr id="3" name="Content Placeholder 2"/>
          <p:cNvSpPr>
            <a:spLocks noGrp="1"/>
          </p:cNvSpPr>
          <p:nvPr>
            <p:ph idx="1"/>
          </p:nvPr>
        </p:nvSpPr>
        <p:spPr/>
        <p:txBody>
          <a:bodyPr/>
          <a:lstStyle/>
          <a:p>
            <a:r>
              <a:rPr lang="en-US" dirty="0" smtClean="0"/>
              <a:t>Believed all children are born wanting to be loved and accepted by parents and others.</a:t>
            </a:r>
          </a:p>
          <a:p>
            <a:r>
              <a:rPr lang="en-US" dirty="0" smtClean="0"/>
              <a:t>This inborn desire is called the </a:t>
            </a:r>
            <a:r>
              <a:rPr lang="en-US" dirty="0" smtClean="0">
                <a:solidFill>
                  <a:srgbClr val="FF0000"/>
                </a:solidFill>
              </a:rPr>
              <a:t>desire for positive regard</a:t>
            </a:r>
            <a:r>
              <a:rPr lang="en-US" dirty="0" smtClean="0"/>
              <a:t>.</a:t>
            </a:r>
          </a:p>
          <a:p>
            <a:r>
              <a:rPr lang="en-US" dirty="0" smtClean="0"/>
              <a:t>Parents frequently place </a:t>
            </a:r>
            <a:r>
              <a:rPr lang="en-US" dirty="0" smtClean="0">
                <a:solidFill>
                  <a:srgbClr val="FF0000"/>
                </a:solidFill>
              </a:rPr>
              <a:t>conditions of worth </a:t>
            </a:r>
            <a:r>
              <a:rPr lang="en-US" dirty="0" smtClean="0"/>
              <a:t>on their children; these are the requirements for positive regard that children need to meet to earn their love.</a:t>
            </a:r>
          </a:p>
          <a:p>
            <a:r>
              <a:rPr lang="en-US" dirty="0" smtClean="0"/>
              <a:t>Children may begin living their lives to please others, not themselves, and eventually forget what would make them happy.  They remain preoccupied with pleasing others even as adults. </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Murray’s Definition of Personality</a:t>
            </a:r>
            <a:endParaRPr lang="en-US" dirty="0"/>
          </a:p>
        </p:txBody>
      </p:sp>
      <p:sp>
        <p:nvSpPr>
          <p:cNvPr id="6" name="Content Placeholder 5"/>
          <p:cNvSpPr>
            <a:spLocks noGrp="1"/>
          </p:cNvSpPr>
          <p:nvPr>
            <p:ph idx="1"/>
          </p:nvPr>
        </p:nvSpPr>
        <p:spPr/>
        <p:txBody>
          <a:bodyPr/>
          <a:lstStyle/>
          <a:p>
            <a:r>
              <a:rPr lang="en-US" dirty="0" smtClean="0"/>
              <a:t>The study of human lives across time and the factors that influence their course</a:t>
            </a:r>
          </a:p>
          <a:p>
            <a:r>
              <a:rPr lang="en-US" dirty="0" smtClean="0"/>
              <a:t>He is both a motive and dispositional theorist</a:t>
            </a:r>
          </a:p>
          <a:p>
            <a:r>
              <a:rPr lang="en-US" dirty="0" smtClean="0"/>
              <a:t>An </a:t>
            </a:r>
            <a:r>
              <a:rPr lang="en-US" dirty="0" err="1" smtClean="0"/>
              <a:t>interactionist</a:t>
            </a:r>
            <a:r>
              <a:rPr lang="en-US" dirty="0" smtClean="0"/>
              <a:t>—believes in the interaction between heredity and environment on personality</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Unconditional Positive Regard</a:t>
            </a:r>
            <a:endParaRPr lang="en-US" dirty="0"/>
          </a:p>
        </p:txBody>
      </p:sp>
      <p:sp>
        <p:nvSpPr>
          <p:cNvPr id="3" name="Content Placeholder 2"/>
          <p:cNvSpPr>
            <a:spLocks noGrp="1"/>
          </p:cNvSpPr>
          <p:nvPr>
            <p:ph idx="1"/>
          </p:nvPr>
        </p:nvSpPr>
        <p:spPr/>
        <p:txBody>
          <a:bodyPr/>
          <a:lstStyle/>
          <a:p>
            <a:r>
              <a:rPr lang="en-US" dirty="0" smtClean="0"/>
              <a:t>As parents, we can avoid this trap for our children by giving them unconditional positive regard—placing no limits on our love for them.</a:t>
            </a:r>
          </a:p>
          <a:p>
            <a:r>
              <a:rPr lang="en-US" dirty="0" smtClean="0"/>
              <a:t>Children will learn to accept experiences rather than deny them when given unconditional positive regard.</a:t>
            </a:r>
          </a:p>
          <a:p>
            <a:r>
              <a:rPr lang="en-US" dirty="0" smtClean="0"/>
              <a:t>They don’t have to work to distort themselves for others’ sake.</a:t>
            </a:r>
          </a:p>
          <a:p>
            <a:r>
              <a:rPr lang="en-US" dirty="0" smtClean="0"/>
              <a:t>They are free to follow their own interest and rely on their own feelings to guide them to do the right thing.</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Anxiety</a:t>
            </a:r>
            <a:endParaRPr lang="en-US" dirty="0"/>
          </a:p>
        </p:txBody>
      </p:sp>
      <p:sp>
        <p:nvSpPr>
          <p:cNvPr id="3" name="Content Placeholder 2"/>
          <p:cNvSpPr>
            <a:spLocks noGrp="1"/>
          </p:cNvSpPr>
          <p:nvPr>
            <p:ph idx="1"/>
          </p:nvPr>
        </p:nvSpPr>
        <p:spPr/>
        <p:txBody>
          <a:bodyPr/>
          <a:lstStyle/>
          <a:p>
            <a:r>
              <a:rPr lang="en-US" dirty="0" smtClean="0"/>
              <a:t>People who are not moving toward self-actualization experience frequent bouts of anxiety, defined as the result of having an experience that does not fit with one’s self-conception. </a:t>
            </a:r>
          </a:p>
          <a:p>
            <a:r>
              <a:rPr lang="en-US" dirty="0" smtClean="0"/>
              <a:t>A fully functioning person can change their self-concept to incorporate experiences without trying to use </a:t>
            </a:r>
            <a:r>
              <a:rPr lang="en-US" b="1" dirty="0" smtClean="0"/>
              <a:t>distortion</a:t>
            </a:r>
            <a:r>
              <a:rPr lang="en-US" dirty="0" smtClean="0"/>
              <a:t> to modify the experience. (They can accept failure without blaming an external circumstance for it.)</a:t>
            </a:r>
          </a:p>
          <a:p>
            <a:pPr>
              <a:buNone/>
            </a:pP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 Intelligence</a:t>
            </a:r>
            <a:endParaRPr lang="en-US" dirty="0"/>
          </a:p>
        </p:txBody>
      </p:sp>
      <p:sp>
        <p:nvSpPr>
          <p:cNvPr id="3" name="Content Placeholder 2"/>
          <p:cNvSpPr>
            <a:spLocks noGrp="1"/>
          </p:cNvSpPr>
          <p:nvPr>
            <p:ph idx="1"/>
          </p:nvPr>
        </p:nvSpPr>
        <p:spPr/>
        <p:txBody>
          <a:bodyPr>
            <a:normAutofit lnSpcReduction="10000"/>
          </a:bodyPr>
          <a:lstStyle/>
          <a:p>
            <a:r>
              <a:rPr lang="en-US" dirty="0" smtClean="0"/>
              <a:t>Bar-On (2001) found a relationship between self-actualizing tendency (defined as working on actualizing one’s talents and skills) and emotional intelligence, which consists of the following 5 components:</a:t>
            </a:r>
          </a:p>
          <a:p>
            <a:pPr lvl="1"/>
            <a:r>
              <a:rPr lang="en-US" dirty="0" smtClean="0"/>
              <a:t>The ability to know one’s own emotions</a:t>
            </a:r>
          </a:p>
          <a:p>
            <a:pPr lvl="1"/>
            <a:r>
              <a:rPr lang="en-US" dirty="0" smtClean="0"/>
              <a:t>The ability to regulate those emotions</a:t>
            </a:r>
          </a:p>
          <a:p>
            <a:pPr lvl="1"/>
            <a:r>
              <a:rPr lang="en-US" dirty="0" smtClean="0"/>
              <a:t>The ability to motivate oneself</a:t>
            </a:r>
          </a:p>
          <a:p>
            <a:pPr lvl="1"/>
            <a:r>
              <a:rPr lang="en-US" dirty="0" smtClean="0"/>
              <a:t>The ability to know how others are feeling</a:t>
            </a:r>
          </a:p>
          <a:p>
            <a:pPr lvl="1"/>
            <a:r>
              <a:rPr lang="en-US" dirty="0" smtClean="0"/>
              <a:t>The ability to influence how others are feeling</a:t>
            </a:r>
          </a:p>
          <a:p>
            <a:r>
              <a:rPr lang="en-US" i="1" dirty="0" smtClean="0">
                <a:solidFill>
                  <a:srgbClr val="FF0000"/>
                </a:solidFill>
              </a:rPr>
              <a:t>Emotional intelligence may be more important to self-actualization than standard intelligence is.</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Client-Centered Therapy</a:t>
            </a:r>
            <a:endParaRPr lang="en-US" dirty="0"/>
          </a:p>
        </p:txBody>
      </p:sp>
      <p:sp>
        <p:nvSpPr>
          <p:cNvPr id="3" name="Content Placeholder 2"/>
          <p:cNvSpPr>
            <a:spLocks noGrp="1"/>
          </p:cNvSpPr>
          <p:nvPr>
            <p:ph idx="1"/>
          </p:nvPr>
        </p:nvSpPr>
        <p:spPr/>
        <p:txBody>
          <a:bodyPr/>
          <a:lstStyle/>
          <a:p>
            <a:r>
              <a:rPr lang="en-US" dirty="0" smtClean="0"/>
              <a:t>Differs from psychoanalysis in that the client is never offered a solution to his problem or direction to take.</a:t>
            </a:r>
          </a:p>
          <a:p>
            <a:r>
              <a:rPr lang="en-US" dirty="0" smtClean="0">
                <a:solidFill>
                  <a:srgbClr val="FF0000"/>
                </a:solidFill>
              </a:rPr>
              <a:t>Three core components</a:t>
            </a:r>
            <a:r>
              <a:rPr lang="en-US" dirty="0" smtClean="0"/>
              <a:t>:</a:t>
            </a:r>
          </a:p>
          <a:p>
            <a:pPr lvl="1"/>
            <a:r>
              <a:rPr lang="en-US" dirty="0" smtClean="0"/>
              <a:t>Genuine acceptance on the therapist’s part</a:t>
            </a:r>
          </a:p>
          <a:p>
            <a:pPr lvl="1"/>
            <a:r>
              <a:rPr lang="en-US" dirty="0" smtClean="0"/>
              <a:t>Unconditional positive regard for the client</a:t>
            </a:r>
          </a:p>
          <a:p>
            <a:pPr lvl="1"/>
            <a:r>
              <a:rPr lang="en-US" dirty="0" smtClean="0"/>
              <a:t>Empathic understanding for the client</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Needs, according to Murray</a:t>
            </a:r>
            <a:endParaRPr lang="en-US" dirty="0"/>
          </a:p>
        </p:txBody>
      </p:sp>
      <p:sp>
        <p:nvSpPr>
          <p:cNvPr id="3" name="Content Placeholder 2"/>
          <p:cNvSpPr>
            <a:spLocks noGrp="1"/>
          </p:cNvSpPr>
          <p:nvPr>
            <p:ph idx="1"/>
          </p:nvPr>
        </p:nvSpPr>
        <p:spPr/>
        <p:txBody>
          <a:bodyPr/>
          <a:lstStyle/>
          <a:p>
            <a:r>
              <a:rPr lang="en-US" dirty="0" smtClean="0"/>
              <a:t>Need—”a potentiality or readiness to respond in a certain way under certain given circumstances</a:t>
            </a:r>
          </a:p>
          <a:p>
            <a:r>
              <a:rPr lang="en-US" dirty="0" smtClean="0"/>
              <a:t>Similar to the concept of </a:t>
            </a:r>
            <a:r>
              <a:rPr lang="en-US" i="1" dirty="0" smtClean="0"/>
              <a:t>drive</a:t>
            </a:r>
          </a:p>
          <a:p>
            <a:r>
              <a:rPr lang="en-US" dirty="0" smtClean="0"/>
              <a:t>Needs refer to states of tension that motivate people to reduce the tension</a:t>
            </a:r>
          </a:p>
          <a:p>
            <a:r>
              <a:rPr lang="en-US" dirty="0" smtClean="0"/>
              <a:t>It’s the </a:t>
            </a:r>
            <a:r>
              <a:rPr lang="en-US" b="1" dirty="0" smtClean="0"/>
              <a:t>process</a:t>
            </a:r>
            <a:r>
              <a:rPr lang="en-US" dirty="0" smtClean="0"/>
              <a:t> of reducing tension, rather than tension-reduction itself, that people find satisfying.</a:t>
            </a:r>
          </a:p>
          <a:p>
            <a:r>
              <a:rPr lang="en-US" dirty="0" smtClean="0"/>
              <a:t>People might seek to increase tension.</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Murray’s Needs</a:t>
            </a:r>
            <a:endParaRPr lang="en-US" dirty="0"/>
          </a:p>
        </p:txBody>
      </p:sp>
      <p:sp>
        <p:nvSpPr>
          <p:cNvPr id="3" name="Content Placeholder 2"/>
          <p:cNvSpPr>
            <a:spLocks noGrp="1"/>
          </p:cNvSpPr>
          <p:nvPr>
            <p:ph idx="1"/>
          </p:nvPr>
        </p:nvSpPr>
        <p:spPr/>
        <p:txBody>
          <a:bodyPr/>
          <a:lstStyle/>
          <a:p>
            <a:r>
              <a:rPr lang="en-US" dirty="0" smtClean="0"/>
              <a:t>Each of his 20 needs are associated with </a:t>
            </a:r>
          </a:p>
          <a:p>
            <a:pPr lvl="1"/>
            <a:r>
              <a:rPr lang="en-US" dirty="0" smtClean="0"/>
              <a:t>A specific desire or intention</a:t>
            </a:r>
          </a:p>
          <a:p>
            <a:pPr lvl="1"/>
            <a:r>
              <a:rPr lang="en-US" dirty="0" smtClean="0"/>
              <a:t>A particular set of emotions</a:t>
            </a:r>
          </a:p>
          <a:p>
            <a:pPr lvl="1"/>
            <a:r>
              <a:rPr lang="en-US" dirty="0" smtClean="0"/>
              <a:t>Specific action tendencies</a:t>
            </a:r>
          </a:p>
          <a:p>
            <a:r>
              <a:rPr lang="en-US" dirty="0" smtClean="0"/>
              <a:t>Exist in a unique hierarchy for people, existing at various level of strength.</a:t>
            </a:r>
          </a:p>
          <a:p>
            <a:r>
              <a:rPr lang="en-US" dirty="0" smtClean="0"/>
              <a:t>Each need interacts with other needs—makes the concept of motive dynamic</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List of Needs</a:t>
            </a:r>
            <a:endParaRPr lang="en-US" dirty="0"/>
          </a:p>
        </p:txBody>
      </p:sp>
      <p:sp>
        <p:nvSpPr>
          <p:cNvPr id="5" name="Content Placeholder 4"/>
          <p:cNvSpPr>
            <a:spLocks noGrp="1"/>
          </p:cNvSpPr>
          <p:nvPr>
            <p:ph sz="half" idx="1"/>
          </p:nvPr>
        </p:nvSpPr>
        <p:spPr/>
        <p:txBody>
          <a:bodyPr>
            <a:normAutofit fontScale="85000" lnSpcReduction="20000"/>
          </a:bodyPr>
          <a:lstStyle/>
          <a:p>
            <a:r>
              <a:rPr lang="en-US" dirty="0" smtClean="0"/>
              <a:t>Dominance</a:t>
            </a:r>
          </a:p>
          <a:p>
            <a:r>
              <a:rPr lang="en-US" dirty="0" smtClean="0"/>
              <a:t>Deference</a:t>
            </a:r>
          </a:p>
          <a:p>
            <a:r>
              <a:rPr lang="en-US" dirty="0" smtClean="0"/>
              <a:t>Autonomy</a:t>
            </a:r>
          </a:p>
          <a:p>
            <a:r>
              <a:rPr lang="en-US" dirty="0" smtClean="0"/>
              <a:t>Aggression</a:t>
            </a:r>
          </a:p>
          <a:p>
            <a:r>
              <a:rPr lang="en-US" dirty="0" smtClean="0"/>
              <a:t>Abasement</a:t>
            </a:r>
          </a:p>
          <a:p>
            <a:r>
              <a:rPr lang="en-US" dirty="0" smtClean="0"/>
              <a:t>Achievement</a:t>
            </a:r>
          </a:p>
          <a:p>
            <a:r>
              <a:rPr lang="en-US" dirty="0" smtClean="0"/>
              <a:t>Sex</a:t>
            </a:r>
          </a:p>
          <a:p>
            <a:r>
              <a:rPr lang="en-US" dirty="0" smtClean="0"/>
              <a:t>Sentience</a:t>
            </a:r>
          </a:p>
          <a:p>
            <a:r>
              <a:rPr lang="en-US" dirty="0" smtClean="0"/>
              <a:t>Exhibition</a:t>
            </a:r>
          </a:p>
          <a:p>
            <a:r>
              <a:rPr lang="en-US" dirty="0" smtClean="0"/>
              <a:t>Play</a:t>
            </a:r>
          </a:p>
        </p:txBody>
      </p:sp>
      <p:sp>
        <p:nvSpPr>
          <p:cNvPr id="6" name="Content Placeholder 5"/>
          <p:cNvSpPr>
            <a:spLocks noGrp="1"/>
          </p:cNvSpPr>
          <p:nvPr>
            <p:ph sz="half" idx="2"/>
          </p:nvPr>
        </p:nvSpPr>
        <p:spPr/>
        <p:txBody>
          <a:bodyPr>
            <a:normAutofit fontScale="85000" lnSpcReduction="20000"/>
          </a:bodyPr>
          <a:lstStyle/>
          <a:p>
            <a:r>
              <a:rPr lang="en-US" dirty="0" smtClean="0"/>
              <a:t>Affiliation</a:t>
            </a:r>
          </a:p>
          <a:p>
            <a:r>
              <a:rPr lang="en-US" dirty="0" smtClean="0"/>
              <a:t>Rejection</a:t>
            </a:r>
          </a:p>
          <a:p>
            <a:r>
              <a:rPr lang="en-US" dirty="0" err="1" smtClean="0"/>
              <a:t>Succorance</a:t>
            </a:r>
            <a:endParaRPr lang="en-US" dirty="0" smtClean="0"/>
          </a:p>
          <a:p>
            <a:r>
              <a:rPr lang="en-US" dirty="0" smtClean="0"/>
              <a:t>Nurturance</a:t>
            </a:r>
          </a:p>
          <a:p>
            <a:r>
              <a:rPr lang="en-US" dirty="0" err="1" smtClean="0"/>
              <a:t>Infavoidance</a:t>
            </a:r>
            <a:endParaRPr lang="en-US" dirty="0" smtClean="0"/>
          </a:p>
          <a:p>
            <a:r>
              <a:rPr lang="en-US" dirty="0" err="1" smtClean="0"/>
              <a:t>Defendance</a:t>
            </a:r>
            <a:endParaRPr lang="en-US" dirty="0" smtClean="0"/>
          </a:p>
          <a:p>
            <a:r>
              <a:rPr lang="en-US" dirty="0" smtClean="0"/>
              <a:t>Counteraction</a:t>
            </a:r>
          </a:p>
          <a:p>
            <a:r>
              <a:rPr lang="en-US" dirty="0" smtClean="0"/>
              <a:t>Harm avoidance</a:t>
            </a:r>
          </a:p>
          <a:p>
            <a:r>
              <a:rPr lang="en-US" dirty="0" smtClean="0"/>
              <a:t>Order</a:t>
            </a:r>
          </a:p>
          <a:p>
            <a:r>
              <a:rPr lang="en-US" dirty="0" smtClean="0"/>
              <a:t>Understanding</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Press</a:t>
            </a:r>
            <a:endParaRPr lang="en-US" dirty="0"/>
          </a:p>
        </p:txBody>
      </p:sp>
      <p:sp>
        <p:nvSpPr>
          <p:cNvPr id="6" name="Content Placeholder 5"/>
          <p:cNvSpPr>
            <a:spLocks noGrp="1"/>
          </p:cNvSpPr>
          <p:nvPr>
            <p:ph idx="1"/>
          </p:nvPr>
        </p:nvSpPr>
        <p:spPr/>
        <p:txBody>
          <a:bodyPr/>
          <a:lstStyle/>
          <a:p>
            <a:r>
              <a:rPr lang="en-US" dirty="0" smtClean="0"/>
              <a:t>Elements in the environment affect a person’s needs are called </a:t>
            </a:r>
            <a:r>
              <a:rPr lang="en-US" i="1" dirty="0" smtClean="0"/>
              <a:t>press.</a:t>
            </a:r>
            <a:endParaRPr lang="en-US" dirty="0" smtClean="0"/>
          </a:p>
          <a:p>
            <a:r>
              <a:rPr lang="en-US" dirty="0" smtClean="0">
                <a:solidFill>
                  <a:srgbClr val="FF0000"/>
                </a:solidFill>
              </a:rPr>
              <a:t>Alpha press</a:t>
            </a:r>
            <a:r>
              <a:rPr lang="en-US" dirty="0" smtClean="0"/>
              <a:t>: the objective reality, a “real” environment</a:t>
            </a:r>
          </a:p>
          <a:p>
            <a:r>
              <a:rPr lang="en-US" dirty="0" smtClean="0">
                <a:solidFill>
                  <a:srgbClr val="FF0000"/>
                </a:solidFill>
              </a:rPr>
              <a:t>Beta press</a:t>
            </a:r>
            <a:r>
              <a:rPr lang="en-US" dirty="0" smtClean="0"/>
              <a:t>: the perceived reality (what the person perceives to be true)</a:t>
            </a:r>
          </a:p>
          <a:p>
            <a:r>
              <a:rPr lang="en-US" dirty="0" smtClean="0"/>
              <a:t>Press can either help or hinder a person’s motivation for reaching goals. </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Apperception</a:t>
            </a:r>
            <a:endParaRPr lang="en-US" dirty="0"/>
          </a:p>
        </p:txBody>
      </p:sp>
      <p:sp>
        <p:nvSpPr>
          <p:cNvPr id="3" name="Content Placeholder 2"/>
          <p:cNvSpPr>
            <a:spLocks noGrp="1"/>
          </p:cNvSpPr>
          <p:nvPr>
            <p:ph idx="1"/>
          </p:nvPr>
        </p:nvSpPr>
        <p:spPr/>
        <p:txBody>
          <a:bodyPr/>
          <a:lstStyle/>
          <a:p>
            <a:r>
              <a:rPr lang="en-US" dirty="0" smtClean="0"/>
              <a:t>Refers to the act of interpreting the environment and perceiving the meaning of a situation</a:t>
            </a:r>
          </a:p>
          <a:p>
            <a:r>
              <a:rPr lang="en-US" dirty="0" smtClean="0"/>
              <a:t>Because our needs and motives influence apperception, we can infer someone’s primary motives by asking an individual to interpret what is going on in a variety of situations, especially ambiguous ones.</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adding_color">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our Seasons 16x9">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ourSeasons_16x9.potx" id="{C09F2ED6-7B68-4305-826F-E326D3225887}" vid="{B7CA04BF-89D1-446E-AA25-D46A14229824}"/>
    </a:ext>
  </a:extLst>
</a:theme>
</file>

<file path=docProps/app.xml><?xml version="1.0" encoding="utf-8"?>
<Properties xmlns="http://schemas.openxmlformats.org/officeDocument/2006/extended-properties" xmlns:vt="http://schemas.openxmlformats.org/officeDocument/2006/docPropsVTypes">
  <Template>TS010336783 (1)</Template>
  <TotalTime>308</TotalTime>
  <Words>2667</Words>
  <Application>Microsoft Office PowerPoint</Application>
  <PresentationFormat>On-screen Show (4:3)</PresentationFormat>
  <Paragraphs>240</Paragraphs>
  <Slides>43</Slides>
  <Notes>0</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adding_color</vt:lpstr>
      <vt:lpstr>Four Seasons 16x9</vt:lpstr>
      <vt:lpstr>Motive and Humanistic Theory </vt:lpstr>
      <vt:lpstr>Definition of a Motive</vt:lpstr>
      <vt:lpstr>Henry Murray</vt:lpstr>
      <vt:lpstr>Murray’s Definition of Personality</vt:lpstr>
      <vt:lpstr>Needs, according to Murray</vt:lpstr>
      <vt:lpstr>Murray’s Needs</vt:lpstr>
      <vt:lpstr>List of Needs</vt:lpstr>
      <vt:lpstr>Press</vt:lpstr>
      <vt:lpstr>Apperception</vt:lpstr>
      <vt:lpstr>Thematic Apperception Test (Murray &amp; Morgan)</vt:lpstr>
      <vt:lpstr>Evaluation of the TAT</vt:lpstr>
      <vt:lpstr>The Big Three Motives</vt:lpstr>
      <vt:lpstr>Need for Achievement</vt:lpstr>
      <vt:lpstr>Gender Differences in nAch</vt:lpstr>
      <vt:lpstr>How to promote achievement in children</vt:lpstr>
      <vt:lpstr>Carol Dweck’s Theory of Achievement Motivation</vt:lpstr>
      <vt:lpstr>Childhood Experiences and nAch</vt:lpstr>
      <vt:lpstr>Need for Power</vt:lpstr>
      <vt:lpstr>Power Stress</vt:lpstr>
      <vt:lpstr>Need for Intimacy</vt:lpstr>
      <vt:lpstr>Humanistic theory</vt:lpstr>
      <vt:lpstr>Humanistic Theory in a Nutshell</vt:lpstr>
      <vt:lpstr>Humanistic vs. traditional motive theories</vt:lpstr>
      <vt:lpstr>Slide 24</vt:lpstr>
      <vt:lpstr>Maslow’s Biography</vt:lpstr>
      <vt:lpstr>Hierarchy of needs</vt:lpstr>
      <vt:lpstr>Maslow’s Theory</vt:lpstr>
      <vt:lpstr>Belongingness and Esteem Needs</vt:lpstr>
      <vt:lpstr>Self-Actualization</vt:lpstr>
      <vt:lpstr>For self-actualization to occur, we must…</vt:lpstr>
      <vt:lpstr>More are not self-actualized because…</vt:lpstr>
      <vt:lpstr>Characteristics of those who are self-actualized</vt:lpstr>
      <vt:lpstr>Peak Experiences</vt:lpstr>
      <vt:lpstr>Slide 34</vt:lpstr>
      <vt:lpstr>Rogers Biography</vt:lpstr>
      <vt:lpstr>Similarities with Maslow</vt:lpstr>
      <vt:lpstr>The Fully-Functioning Person</vt:lpstr>
      <vt:lpstr>Self-insight</vt:lpstr>
      <vt:lpstr>Positive Regard</vt:lpstr>
      <vt:lpstr>Unconditional Positive Regard</vt:lpstr>
      <vt:lpstr>Anxiety</vt:lpstr>
      <vt:lpstr>Emotional Intelligence</vt:lpstr>
      <vt:lpstr>Client-Centered Therapy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Motive and Humanistic Theory</dc:title>
  <dc:creator>lori</dc:creator>
  <cp:lastModifiedBy>lori</cp:lastModifiedBy>
  <cp:revision>35</cp:revision>
  <dcterms:created xsi:type="dcterms:W3CDTF">2013-07-18T19:20:54Z</dcterms:created>
  <dcterms:modified xsi:type="dcterms:W3CDTF">2013-07-19T00:29:26Z</dcterms:modified>
</cp:coreProperties>
</file>