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  <p:sldMasterId id="2147483682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45" autoAdjust="0"/>
    <p:restoredTop sz="86429" autoAdjust="0"/>
  </p:normalViewPr>
  <p:slideViewPr>
    <p:cSldViewPr>
      <p:cViewPr varScale="1">
        <p:scale>
          <a:sx n="80" d="100"/>
          <a:sy n="80" d="100"/>
        </p:scale>
        <p:origin x="-45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970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11" descr="WATER TITLE B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16113"/>
            <a:ext cx="7772400" cy="1470025"/>
          </a:xfrm>
        </p:spPr>
        <p:txBody>
          <a:bodyPr/>
          <a:lstStyle>
            <a:lvl1pPr>
              <a:defRPr sz="4000"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671888"/>
            <a:ext cx="6400800" cy="1752600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345477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9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862642"/>
            <a:ext cx="9144000" cy="2191109"/>
          </a:xfrm>
          <a:prstGeom prst="rect">
            <a:avLst/>
          </a:prstGeom>
          <a:solidFill>
            <a:schemeClr val="bg1">
              <a:lumMod val="95000"/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24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95413" y="1017917"/>
            <a:ext cx="6400800" cy="1090627"/>
          </a:xfrm>
        </p:spPr>
        <p:txBody>
          <a:bodyPr anchor="b"/>
          <a:lstStyle>
            <a:lvl1pPr algn="ctr">
              <a:defRPr sz="40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Spring Template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137621"/>
            <a:ext cx="6400800" cy="829866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Insert Subtitle Here: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778371"/>
            <a:ext cx="9144000" cy="30796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1629" y="4037162"/>
            <a:ext cx="2972859" cy="2539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511749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1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3539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on-animati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5192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099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7570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25/07/2013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59742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5578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F39C9-AB09-4D23-8A73-C9FE6DF3330A}" type="datetimeFigureOut">
              <a:rPr lang="en-GB" smtClean="0"/>
              <a:pPr/>
              <a:t>25/07/2013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DB9D0-6D1F-435B-97D8-0F4B12D9F66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83716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984971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48478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17204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3663" y="765175"/>
            <a:ext cx="4405312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1375" y="765175"/>
            <a:ext cx="4406900" cy="5513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109384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045582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0767755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192514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85796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270007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hyperlink" Target="http://www.m62.net/" TargetMode="Externa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12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17" Type="http://schemas.openxmlformats.org/officeDocument/2006/relationships/hyperlink" Target="http://www.m62.net/powerpoint-slides/" TargetMode="Externa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4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hyperlink" Target="http://www.m62.net/presentation-theory/bullet-points-dont-work/beyond-bullet-points/" TargetMode="External"/><Relationship Id="rId10" Type="http://schemas.openxmlformats.org/officeDocument/2006/relationships/slideLayout" Target="../slideLayouts/slideLayout19.xml"/><Relationship Id="rId19" Type="http://schemas.openxmlformats.org/officeDocument/2006/relationships/hyperlink" Target="http://www.m62.net/powerpoint-training/" TargetMode="Externa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0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WATER B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3663" y="115888"/>
            <a:ext cx="8294687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663" y="765175"/>
            <a:ext cx="8964612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663" y="63373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/>
            </a:lvl1pPr>
          </a:lstStyle>
          <a:p>
            <a:fld id="{5E1E67C3-28D7-41DD-9532-C2CEAAA7DAA4}" type="datetimeFigureOut">
              <a:rPr lang="en-US" smtClean="0"/>
              <a:t>7/25/2013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4413" y="6337300"/>
            <a:ext cx="575945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01013" y="6337300"/>
            <a:ext cx="957262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4C9C98C1-3042-45AB-B64C-48F34371A5B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D9D9D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smtClean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-93663" y="6453188"/>
            <a:ext cx="853281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r"/>
            <a:r>
              <a:rPr lang="en-GB" sz="1200" smtClean="0">
                <a:solidFill>
                  <a:srgbClr val="4D4D4D"/>
                </a:solidFill>
                <a:latin typeface="Neo Sans" pitchFamily="34" charset="0"/>
                <a:cs typeface="+mn-cs"/>
              </a:rPr>
              <a:t>m62 visualcommunications is the global leader in presentation effectiveness, from offices in the UK, USA, and Singapore</a:t>
            </a:r>
          </a:p>
        </p:txBody>
      </p:sp>
      <p:pic>
        <p:nvPicPr>
          <p:cNvPr id="1034" name="Picture 10" descr="m62-logo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502650" y="6484938"/>
            <a:ext cx="381000" cy="257175"/>
          </a:xfrm>
          <a:prstGeom prst="rect">
            <a:avLst/>
          </a:prstGeom>
          <a:noFill/>
        </p:spPr>
      </p:pic>
      <p:pic>
        <p:nvPicPr>
          <p:cNvPr id="1035" name="Picture 11" descr="1">
            <a:hlinkClick r:id="rId15"/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60350" y="777875"/>
            <a:ext cx="2000250" cy="1457325"/>
          </a:xfrm>
          <a:prstGeom prst="rect">
            <a:avLst/>
          </a:prstGeom>
          <a:noFill/>
        </p:spPr>
      </p:pic>
      <p:pic>
        <p:nvPicPr>
          <p:cNvPr id="1036" name="Picture 12" descr="2">
            <a:hlinkClick r:id="rId17"/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7338" y="2673350"/>
            <a:ext cx="2000250" cy="1457325"/>
          </a:xfrm>
          <a:prstGeom prst="rect">
            <a:avLst/>
          </a:prstGeom>
          <a:noFill/>
        </p:spPr>
      </p:pic>
      <p:pic>
        <p:nvPicPr>
          <p:cNvPr id="1037" name="Picture 13" descr="3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87338" y="4568825"/>
            <a:ext cx="2000250" cy="1457325"/>
          </a:xfrm>
          <a:prstGeom prst="rect">
            <a:avLst/>
          </a:prstGeom>
          <a:noFill/>
        </p:spPr>
      </p:pic>
      <p:sp>
        <p:nvSpPr>
          <p:cNvPr id="1038" name="Text Box 14">
            <a:hlinkClick r:id="rId15"/>
          </p:cNvPr>
          <p:cNvSpPr txBox="1">
            <a:spLocks noChangeArrowheads="1"/>
          </p:cNvSpPr>
          <p:nvPr/>
        </p:nvSpPr>
        <p:spPr bwMode="auto">
          <a:xfrm>
            <a:off x="379413" y="2290763"/>
            <a:ext cx="16367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Beyond Bullet Points</a:t>
            </a:r>
          </a:p>
        </p:txBody>
      </p:sp>
      <p:sp>
        <p:nvSpPr>
          <p:cNvPr id="1039" name="Text Box 15">
            <a:hlinkClick r:id="rId17"/>
          </p:cNvPr>
          <p:cNvSpPr txBox="1">
            <a:spLocks noChangeArrowheads="1"/>
          </p:cNvSpPr>
          <p:nvPr/>
        </p:nvSpPr>
        <p:spPr bwMode="auto">
          <a:xfrm>
            <a:off x="379413" y="4189413"/>
            <a:ext cx="1417637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Slides</a:t>
            </a:r>
          </a:p>
        </p:txBody>
      </p:sp>
      <p:sp>
        <p:nvSpPr>
          <p:cNvPr id="1040" name="Text Box 16">
            <a:hlinkClick r:id="rId19"/>
          </p:cNvPr>
          <p:cNvSpPr txBox="1">
            <a:spLocks noChangeArrowheads="1"/>
          </p:cNvSpPr>
          <p:nvPr/>
        </p:nvSpPr>
        <p:spPr bwMode="auto">
          <a:xfrm>
            <a:off x="379413" y="6084888"/>
            <a:ext cx="1598612" cy="212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r>
              <a:rPr lang="en-GB" sz="1400" smtClean="0">
                <a:solidFill>
                  <a:srgbClr val="135971"/>
                </a:solidFill>
                <a:latin typeface="Neo Sans" pitchFamily="34" charset="0"/>
                <a:cs typeface="+mn-cs"/>
              </a:rPr>
              <a:t>PowerPoint Training</a:t>
            </a:r>
          </a:p>
        </p:txBody>
      </p:sp>
      <p:pic>
        <p:nvPicPr>
          <p:cNvPr id="1041" name="Picture 17" descr="b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2520950" y="777875"/>
            <a:ext cx="6362700" cy="5248275"/>
          </a:xfrm>
          <a:prstGeom prst="rect">
            <a:avLst/>
          </a:prstGeom>
          <a:noFill/>
        </p:spPr>
      </p:pic>
      <p:sp>
        <p:nvSpPr>
          <p:cNvPr id="1043" name="Text Box 19"/>
          <p:cNvSpPr txBox="1">
            <a:spLocks noChangeArrowheads="1"/>
          </p:cNvSpPr>
          <p:nvPr/>
        </p:nvSpPr>
        <p:spPr bwMode="auto">
          <a:xfrm>
            <a:off x="28575" y="188913"/>
            <a:ext cx="9115425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It’s not the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design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of your template, it’s what you </a:t>
            </a:r>
            <a:r>
              <a:rPr lang="en-GB" sz="2100" b="1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do with it</a:t>
            </a:r>
            <a:r>
              <a:rPr lang="en-GB" sz="2100" smtClean="0">
                <a:solidFill>
                  <a:srgbClr val="333333"/>
                </a:solidFill>
                <a:latin typeface="Neo Sans" pitchFamily="34" charset="0"/>
                <a:cs typeface="+mn-cs"/>
              </a:rPr>
              <a:t> that counts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333333"/>
          </a:solidFill>
          <a:latin typeface="Neo San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9" cstate="print">
              <a:alphaModFix amt="95000"/>
            </a:blip>
            <a:srcRect/>
            <a:stretch>
              <a:fillRect t="-67" b="-6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84484" y="914399"/>
            <a:ext cx="8775032" cy="5763127"/>
          </a:xfrm>
          <a:prstGeom prst="rect">
            <a:avLst/>
          </a:prstGeom>
          <a:gradFill>
            <a:gsLst>
              <a:gs pos="0">
                <a:schemeClr val="bg1">
                  <a:tint val="40000"/>
                  <a:satMod val="350000"/>
                </a:schemeClr>
              </a:gs>
              <a:gs pos="40000">
                <a:schemeClr val="bg1">
                  <a:tint val="45000"/>
                  <a:shade val="99000"/>
                  <a:satMod val="35000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184484" y="176462"/>
            <a:ext cx="8775032" cy="612123"/>
          </a:xfrm>
          <a:prstGeom prst="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  <a:effectLst>
            <a:outerShdw blurRad="63500" sx="101000" sy="101000" algn="ctr" rotWithShape="0">
              <a:schemeClr val="tx1">
                <a:lumMod val="75000"/>
                <a:lumOff val="25000"/>
                <a:alpha val="32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908883"/>
            <a:ext cx="9144000" cy="194911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1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B3C26-C486-4482-9CDE-647D211D5184}" type="datetimeFigureOut">
              <a:rPr lang="en-US" smtClean="0"/>
              <a:pPr/>
              <a:t>7/25/2013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3BA06-944E-4984-8C98-6A9BC31DB18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7208" y="4545857"/>
            <a:ext cx="2377280" cy="2030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699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Personality &amp; Social Interactions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Evocation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Reactions that we evoke from other people because of our personalities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Hostile </a:t>
            </a:r>
            <a:r>
              <a:rPr lang="en-US" b="1" dirty="0" err="1" smtClean="0">
                <a:solidFill>
                  <a:srgbClr val="C00000"/>
                </a:solidFill>
              </a:rPr>
              <a:t>attributional</a:t>
            </a:r>
            <a:r>
              <a:rPr lang="en-US" b="1" dirty="0" smtClean="0">
                <a:solidFill>
                  <a:srgbClr val="C00000"/>
                </a:solidFill>
              </a:rPr>
              <a:t> bias</a:t>
            </a:r>
            <a:r>
              <a:rPr lang="en-US" dirty="0" smtClean="0"/>
              <a:t>: the tendency to infer hostile intent on the part of others in the face of ambiguous behaviors from them.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Aggressive people are more likely to interpret behaviors from others as being hostile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Expectancy confirmation</a:t>
            </a:r>
            <a:r>
              <a:rPr lang="en-US" dirty="0" smtClean="0"/>
              <a:t>:  like self-fulfilling prophecy; beliefs about personality characteristics of others cause them to evoke in others actions that are consistent with the initial beliefs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How personality evokes conflicts in relationships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can behave in ways that make the partner upset.</a:t>
            </a:r>
          </a:p>
          <a:p>
            <a:r>
              <a:rPr lang="en-US" dirty="0" smtClean="0"/>
              <a:t>Someone can elicit actions from another that in turn upset the original elicitor. </a:t>
            </a:r>
          </a:p>
          <a:p>
            <a:r>
              <a:rPr lang="en-US" dirty="0" smtClean="0"/>
              <a:t>Links between personality &amp; conflict show up at least as early as early adolescence.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Strongest predictor of evoked anger and upset are two personality characteristics:</a:t>
            </a:r>
          </a:p>
          <a:p>
            <a:endParaRPr lang="en-US" dirty="0" smtClean="0"/>
          </a:p>
          <a:p>
            <a:pPr lvl="1"/>
            <a:r>
              <a:rPr lang="en-US" b="1" dirty="0" smtClean="0"/>
              <a:t>Disagreeableness</a:t>
            </a:r>
            <a:r>
              <a:rPr lang="en-US" dirty="0" smtClean="0"/>
              <a:t>—the #1 predictor of wife’s being upset with husband</a:t>
            </a:r>
          </a:p>
          <a:p>
            <a:pPr lvl="1"/>
            <a:r>
              <a:rPr lang="en-US" b="1" dirty="0" smtClean="0"/>
              <a:t>Emotional instability</a:t>
            </a:r>
            <a:endParaRPr lang="en-US" b="1" dirty="0"/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 smtClean="0">
                <a:solidFill>
                  <a:schemeClr val="accent2"/>
                </a:solidFill>
              </a:rPr>
              <a:t>Gottman’s</a:t>
            </a:r>
            <a:r>
              <a:rPr lang="en-US" b="1" dirty="0" smtClean="0">
                <a:solidFill>
                  <a:schemeClr val="accent2"/>
                </a:solidFill>
              </a:rPr>
              <a:t> tips for a happy marriage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Get to know your partner’s world. Be empathic.</a:t>
            </a:r>
          </a:p>
          <a:p>
            <a:r>
              <a:rPr lang="en-US" dirty="0" smtClean="0"/>
              <a:t>Remember what made you fall in love with your partner in the first place.</a:t>
            </a:r>
          </a:p>
          <a:p>
            <a:r>
              <a:rPr lang="en-US" dirty="0" smtClean="0"/>
              <a:t>Turn toward, not away from, each other in times of stress.</a:t>
            </a:r>
          </a:p>
          <a:p>
            <a:r>
              <a:rPr lang="en-US" dirty="0" smtClean="0"/>
              <a:t>Share power, even if you think you’re the expert.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Start gently when arguing and back off when feelings get hurt.</a:t>
            </a:r>
          </a:p>
          <a:p>
            <a:r>
              <a:rPr lang="en-US" dirty="0" smtClean="0"/>
              <a:t>Agree to disagree when problems can’t be solved.</a:t>
            </a:r>
          </a:p>
          <a:p>
            <a:r>
              <a:rPr lang="en-US" dirty="0" smtClean="0"/>
              <a:t>Become a “we” instead of an “I.”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Manipulation: Social Influence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Charm</a:t>
            </a:r>
          </a:p>
          <a:p>
            <a:r>
              <a:rPr lang="en-US" dirty="0" smtClean="0"/>
              <a:t>Coercion</a:t>
            </a:r>
          </a:p>
          <a:p>
            <a:r>
              <a:rPr lang="en-US" dirty="0" smtClean="0"/>
              <a:t>Silent treatment</a:t>
            </a:r>
          </a:p>
          <a:p>
            <a:r>
              <a:rPr lang="en-US" dirty="0" smtClean="0"/>
              <a:t>Reason</a:t>
            </a:r>
          </a:p>
          <a:p>
            <a:r>
              <a:rPr lang="en-US" dirty="0" smtClean="0"/>
              <a:t>Regression</a:t>
            </a:r>
          </a:p>
          <a:p>
            <a:r>
              <a:rPr lang="en-US" dirty="0" smtClean="0"/>
              <a:t>Self-abasement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Responsibility invocation</a:t>
            </a:r>
          </a:p>
          <a:p>
            <a:r>
              <a:rPr lang="en-US" dirty="0" smtClean="0"/>
              <a:t>Hardball</a:t>
            </a:r>
          </a:p>
          <a:p>
            <a:r>
              <a:rPr lang="en-US" dirty="0" smtClean="0"/>
              <a:t>Pleasure induction</a:t>
            </a:r>
          </a:p>
          <a:p>
            <a:r>
              <a:rPr lang="en-US" dirty="0" smtClean="0"/>
              <a:t>Social comparison</a:t>
            </a:r>
          </a:p>
          <a:p>
            <a:r>
              <a:rPr lang="en-US" dirty="0" smtClean="0"/>
              <a:t>Monetary reward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Only gender difference in these is that women are more likely to use regression.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Personality Traits and Manipulation Tactics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Dominance/extraversion: coercion and responsibility invocation</a:t>
            </a:r>
          </a:p>
          <a:p>
            <a:r>
              <a:rPr lang="en-US" dirty="0" smtClean="0"/>
              <a:t>Submission: self-abasement and (surprisingly), hardball</a:t>
            </a:r>
          </a:p>
          <a:p>
            <a:r>
              <a:rPr lang="en-US" dirty="0" smtClean="0"/>
              <a:t>Agreeableness: pleasure induction and reason</a:t>
            </a:r>
          </a:p>
          <a:p>
            <a:r>
              <a:rPr lang="en-US" dirty="0" smtClean="0"/>
              <a:t>Disagreeableness: silent treatment, coercion, revenge</a:t>
            </a:r>
          </a:p>
          <a:p>
            <a:r>
              <a:rPr lang="en-US" dirty="0" smtClean="0"/>
              <a:t>Conscientiousness: reason</a:t>
            </a:r>
          </a:p>
          <a:p>
            <a:r>
              <a:rPr lang="en-US" dirty="0" smtClean="0"/>
              <a:t>Intellect/openness: reason, pleasure induction, responsibility invocation</a:t>
            </a:r>
          </a:p>
          <a:p>
            <a:r>
              <a:rPr lang="en-US" dirty="0" smtClean="0"/>
              <a:t>Low on intellect/openness: social comparison</a:t>
            </a:r>
          </a:p>
          <a:p>
            <a:r>
              <a:rPr lang="en-US" dirty="0" smtClean="0"/>
              <a:t>Neurosis: hardball, coercion, reason, monetary reward, and especially regression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Dark Triad of Personality Traits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Narcissism</a:t>
            </a:r>
          </a:p>
          <a:p>
            <a:r>
              <a:rPr lang="en-US" dirty="0" err="1" smtClean="0"/>
              <a:t>Psychopathy</a:t>
            </a:r>
            <a:endParaRPr lang="en-US" dirty="0" smtClean="0"/>
          </a:p>
          <a:p>
            <a:r>
              <a:rPr lang="en-US" dirty="0" smtClean="0"/>
              <a:t>Machiavellianism</a:t>
            </a:r>
          </a:p>
          <a:p>
            <a:r>
              <a:rPr lang="en-US" dirty="0" smtClean="0"/>
              <a:t>All of these types manipulate others through coercion, hardball, reciprocity, social comparison, monetary reward, and charm.  </a:t>
            </a:r>
          </a:p>
          <a:p>
            <a:r>
              <a:rPr lang="en-US" dirty="0" smtClean="0"/>
              <a:t>Hardball is particularly common.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Mechanisms of Interaction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Personality interacts with the situation in 3 ways: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Selection:</a:t>
            </a:r>
            <a:r>
              <a:rPr lang="en-US" dirty="0" smtClean="0"/>
              <a:t> who we select to be around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Evocation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the reactions that our personalities evoke in others</a:t>
            </a:r>
          </a:p>
          <a:p>
            <a:pPr lvl="1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C00000"/>
                </a:solidFill>
              </a:rPr>
              <a:t>Manipulation</a:t>
            </a:r>
            <a:r>
              <a:rPr lang="en-US" dirty="0" smtClean="0">
                <a:solidFill>
                  <a:srgbClr val="C00000"/>
                </a:solidFill>
              </a:rPr>
              <a:t>:</a:t>
            </a:r>
            <a:r>
              <a:rPr lang="en-US" dirty="0" smtClean="0"/>
              <a:t> how we manipulate other people to get what we want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Who do we choose for a mate?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Study of 33 countries found that personality processes are the second biggest factor in mate selection (behind attraction/love)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No support for the complementary needs theory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Attraction similarity theory is supported.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err="1" smtClean="0">
                <a:solidFill>
                  <a:srgbClr val="C00000"/>
                </a:solidFill>
              </a:rPr>
              <a:t>Assortative</a:t>
            </a:r>
            <a:r>
              <a:rPr lang="en-US" b="1" dirty="0" smtClean="0">
                <a:solidFill>
                  <a:srgbClr val="C00000"/>
                </a:solidFill>
              </a:rPr>
              <a:t> mating</a:t>
            </a:r>
            <a:r>
              <a:rPr lang="en-US" dirty="0" smtClean="0"/>
              <a:t>: the finding that people marry those who are similar to themselves.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Key to Marital happiness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Having a partner who has the following characteristics (regardless of what you thought you were looking for):</a:t>
            </a:r>
          </a:p>
          <a:p>
            <a:pPr>
              <a:buNone/>
            </a:pPr>
            <a:endParaRPr lang="en-US" dirty="0" smtClean="0"/>
          </a:p>
          <a:p>
            <a:pPr lvl="1"/>
            <a:r>
              <a:rPr lang="en-US" dirty="0" smtClean="0"/>
              <a:t>Agreeable</a:t>
            </a:r>
          </a:p>
          <a:p>
            <a:pPr lvl="1"/>
            <a:r>
              <a:rPr lang="en-US" dirty="0" smtClean="0"/>
              <a:t>Emotionally stable</a:t>
            </a:r>
          </a:p>
          <a:p>
            <a:pPr lvl="1"/>
            <a:r>
              <a:rPr lang="en-US" dirty="0" smtClean="0"/>
              <a:t>Open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The difference scores between what you wanted in a partner and what you got does NOT predict marital satisfaction.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Ratings of spouses’ personalities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the first year (honeymoon effect), in which people rated their partners as high on all of the good traits, perceptions of personality traits became more negative.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Those who </a:t>
            </a:r>
            <a:r>
              <a:rPr lang="en-US" dirty="0" smtClean="0">
                <a:solidFill>
                  <a:schemeClr val="accent2"/>
                </a:solidFill>
              </a:rPr>
              <a:t>maintain</a:t>
            </a:r>
            <a:r>
              <a:rPr lang="en-US" dirty="0" smtClean="0"/>
              <a:t> </a:t>
            </a:r>
            <a:r>
              <a:rPr lang="en-US" i="1" dirty="0" smtClean="0">
                <a:solidFill>
                  <a:srgbClr val="C00000"/>
                </a:solidFill>
              </a:rPr>
              <a:t>positive illusions </a:t>
            </a:r>
            <a:r>
              <a:rPr lang="en-US" dirty="0" smtClean="0"/>
              <a:t>about their partner’s personality maintain high levels of satisfaction.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Violation of Desire Theory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Breakups occur more often when one’s desires are violated than when they’re fulfilled.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People whose spouses lack desired characteristics will more frequently dissolve the marriage.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Those dissimilar in personality will most often break up.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Research finds that being married to someone who lacks the personality characteristics that most people desire (dependable, agreeable, stable) puts one at risk of breakup.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Shyness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tendency to feel tense, worried, or anxious during social interactions or even anticipating interactions</a:t>
            </a:r>
          </a:p>
          <a:p>
            <a:r>
              <a:rPr lang="en-US" dirty="0" smtClean="0"/>
              <a:t>Experienced by 90% at some point, but some are </a:t>
            </a:r>
            <a:r>
              <a:rPr lang="en-US" dirty="0" err="1" smtClean="0"/>
              <a:t>dispositionally</a:t>
            </a:r>
            <a:r>
              <a:rPr lang="en-US" dirty="0" smtClean="0"/>
              <a:t> shy.</a:t>
            </a:r>
          </a:p>
          <a:p>
            <a:r>
              <a:rPr lang="en-US" dirty="0" smtClean="0"/>
              <a:t>May be related to </a:t>
            </a:r>
            <a:r>
              <a:rPr lang="en-US" b="1" dirty="0" smtClean="0">
                <a:solidFill>
                  <a:srgbClr val="C00000"/>
                </a:solidFill>
              </a:rPr>
              <a:t>objective self-awareness</a:t>
            </a:r>
            <a:r>
              <a:rPr lang="en-US" dirty="0" smtClean="0"/>
              <a:t>. They’re too self-conscious.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Kagan</a:t>
            </a:r>
            <a:r>
              <a:rPr lang="en-US" dirty="0" smtClean="0"/>
              <a:t> found that 20% of 4-month-olds show signs of shyness, but half are no longer shy in childhood.</a:t>
            </a:r>
          </a:p>
          <a:p>
            <a:r>
              <a:rPr lang="en-US" dirty="0" smtClean="0"/>
              <a:t>Parents who push their shy children into interactions can make their children less shy.</a:t>
            </a:r>
          </a:p>
          <a:p>
            <a:r>
              <a:rPr lang="en-US" dirty="0" smtClean="0"/>
              <a:t>Parents who give in to child’s shyness reinforce the shyness.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Causes of Shyness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Seems to have both a genetic and learned component.</a:t>
            </a:r>
          </a:p>
          <a:p>
            <a:r>
              <a:rPr lang="en-US" dirty="0" smtClean="0"/>
              <a:t>Shy people have an </a:t>
            </a:r>
            <a:r>
              <a:rPr lang="en-US" dirty="0" err="1" smtClean="0"/>
              <a:t>overreactive</a:t>
            </a:r>
            <a:r>
              <a:rPr lang="en-US" dirty="0" smtClean="0"/>
              <a:t> </a:t>
            </a:r>
            <a:r>
              <a:rPr lang="en-US" dirty="0" err="1" smtClean="0"/>
              <a:t>amygdala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Learned component is that shy people learn to have </a:t>
            </a:r>
            <a:r>
              <a:rPr lang="en-US" b="1" dirty="0" smtClean="0"/>
              <a:t>evaluation apprehension </a:t>
            </a:r>
            <a:r>
              <a:rPr lang="en-US" dirty="0" smtClean="0"/>
              <a:t>(fear of being negatively evaluated by others).</a:t>
            </a:r>
          </a:p>
          <a:p>
            <a:r>
              <a:rPr lang="en-US" dirty="0" smtClean="0"/>
              <a:t>Shy people ruminate over social interactions and wonder if they’ve said something wrong. They’re high in </a:t>
            </a:r>
            <a:r>
              <a:rPr lang="en-US" b="1" dirty="0" smtClean="0"/>
              <a:t>social anxiety.</a:t>
            </a:r>
            <a:endParaRPr lang="en-US" dirty="0" smtClean="0"/>
          </a:p>
          <a:p>
            <a:r>
              <a:rPr lang="en-US" dirty="0" smtClean="0"/>
              <a:t>Others may interpret shyness as unfriendliness.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/>
                </a:solidFill>
              </a:rPr>
              <a:t>Tips for shyness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Show up and force yourself to talk to people.</a:t>
            </a:r>
          </a:p>
          <a:p>
            <a:r>
              <a:rPr lang="en-US" dirty="0" smtClean="0"/>
              <a:t>Give yourself credit; stop being your own worst critic.</a:t>
            </a:r>
          </a:p>
          <a:p>
            <a:r>
              <a:rPr lang="en-US" dirty="0" smtClean="0"/>
              <a:t>Take baby steps and make small goals at first.</a:t>
            </a:r>
          </a:p>
          <a:p>
            <a:r>
              <a:rPr lang="en-US" dirty="0" smtClean="0"/>
              <a:t>Shift your attention to other people—ask them questions.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Exude warmth. Smile, make eye contact, and look relaxed.</a:t>
            </a:r>
          </a:p>
          <a:p>
            <a:r>
              <a:rPr lang="en-US" dirty="0" smtClean="0"/>
              <a:t>Anticipate failure.  It’s a learning curve.</a:t>
            </a:r>
          </a:p>
          <a:p>
            <a:r>
              <a:rPr lang="en-US" dirty="0" smtClean="0"/>
              <a:t>Realize that many people are shy, and no one is perfect all the time.</a:t>
            </a:r>
            <a:endParaRPr lang="en-US" dirty="0"/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pring template">
  <a:themeElements>
    <a:clrScheme name="water template">
      <a:dk1>
        <a:srgbClr val="073293"/>
      </a:dk1>
      <a:lt1>
        <a:srgbClr val="FFFFFF"/>
      </a:lt1>
      <a:dk2>
        <a:srgbClr val="FFFFFF"/>
      </a:dk2>
      <a:lt2>
        <a:srgbClr val="00BDFA"/>
      </a:lt2>
      <a:accent1>
        <a:srgbClr val="00BDFA"/>
      </a:accent1>
      <a:accent2>
        <a:srgbClr val="073293"/>
      </a:accent2>
      <a:accent3>
        <a:srgbClr val="FFFFFF"/>
      </a:accent3>
      <a:accent4>
        <a:srgbClr val="0090C1"/>
      </a:accent4>
      <a:accent5>
        <a:srgbClr val="AADBFC"/>
      </a:accent5>
      <a:accent6>
        <a:srgbClr val="062C85"/>
      </a:accent6>
      <a:hlink>
        <a:srgbClr val="2375FF"/>
      </a:hlink>
      <a:folHlink>
        <a:srgbClr val="84E0FF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73293"/>
        </a:dk1>
        <a:lt1>
          <a:srgbClr val="FFFFFF"/>
        </a:lt1>
        <a:dk2>
          <a:srgbClr val="FFFFFF"/>
        </a:dk2>
        <a:lt2>
          <a:srgbClr val="00BDFA"/>
        </a:lt2>
        <a:accent1>
          <a:srgbClr val="00BDFA"/>
        </a:accent1>
        <a:accent2>
          <a:srgbClr val="073293"/>
        </a:accent2>
        <a:accent3>
          <a:srgbClr val="FFFFFF"/>
        </a:accent3>
        <a:accent4>
          <a:srgbClr val="05297D"/>
        </a:accent4>
        <a:accent5>
          <a:srgbClr val="AADBFC"/>
        </a:accent5>
        <a:accent6>
          <a:srgbClr val="062C85"/>
        </a:accent6>
        <a:hlink>
          <a:srgbClr val="2375FF"/>
        </a:hlink>
        <a:folHlink>
          <a:srgbClr val="84E0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t’s not the design of your template">
  <a:themeElements>
    <a:clrScheme name="It’s not the design of your template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135971"/>
      </a:hlink>
      <a:folHlink>
        <a:srgbClr val="99CC00"/>
      </a:folHlink>
    </a:clrScheme>
    <a:fontScheme name="It’s not the design of your template">
      <a:majorFont>
        <a:latin typeface="Neo San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t’s not the design of you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’s not the design of you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’s not the design of your templat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135971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ring_Template-001">
  <a:themeElements>
    <a:clrScheme name="Spri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BA1EF"/>
      </a:accent1>
      <a:accent2>
        <a:srgbClr val="E94125"/>
      </a:accent2>
      <a:accent3>
        <a:srgbClr val="22C01A"/>
      </a:accent3>
      <a:accent4>
        <a:srgbClr val="FFFE44"/>
      </a:accent4>
      <a:accent5>
        <a:srgbClr val="713F09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/>
            </a:gs>
            <a:gs pos="100000">
              <a:schemeClr val="accent1"/>
            </a:gs>
          </a:gsLst>
          <a:path path="circle">
            <a:fillToRect l="50000" t="-80000" r="50000" b="180000"/>
          </a:path>
        </a:gra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Spring template</Template>
  <TotalTime>215</TotalTime>
  <Words>877</Words>
  <Application>Microsoft Office PowerPoint</Application>
  <PresentationFormat>On-screen Show (4:3)</PresentationFormat>
  <Paragraphs>112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Spring template</vt:lpstr>
      <vt:lpstr>It’s not the design of your template</vt:lpstr>
      <vt:lpstr>Spring_Template-001</vt:lpstr>
      <vt:lpstr>Personality &amp; Social Interactions</vt:lpstr>
      <vt:lpstr>Mechanisms of Interaction</vt:lpstr>
      <vt:lpstr>Who do we choose for a mate?</vt:lpstr>
      <vt:lpstr>Key to Marital happiness</vt:lpstr>
      <vt:lpstr>Ratings of spouses’ personalities</vt:lpstr>
      <vt:lpstr>Violation of Desire Theory</vt:lpstr>
      <vt:lpstr>Shyness</vt:lpstr>
      <vt:lpstr>Causes of Shyness</vt:lpstr>
      <vt:lpstr>Tips for shyness</vt:lpstr>
      <vt:lpstr>Evocation</vt:lpstr>
      <vt:lpstr>How personality evokes conflicts in relationships</vt:lpstr>
      <vt:lpstr>Gottman’s tips for a happy marriage</vt:lpstr>
      <vt:lpstr>Manipulation: Social Influence</vt:lpstr>
      <vt:lpstr>Personality Traits and Manipulation Tactics</vt:lpstr>
      <vt:lpstr>Dark Triad of Personality Traits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&amp; Social Interactions</dc:title>
  <dc:creator>lori</dc:creator>
  <cp:lastModifiedBy>lori</cp:lastModifiedBy>
  <cp:revision>6</cp:revision>
  <dcterms:created xsi:type="dcterms:W3CDTF">2013-07-25T13:51:49Z</dcterms:created>
  <dcterms:modified xsi:type="dcterms:W3CDTF">2013-07-25T17:27:10Z</dcterms:modified>
</cp:coreProperties>
</file>