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704" r:id="rId3"/>
    <p:sldMasterId id="2147483716" r:id="rId4"/>
    <p:sldMasterId id="2147483728" r:id="rId5"/>
    <p:sldMasterId id="2147483740" r:id="rId6"/>
    <p:sldMasterId id="2147483752" r:id="rId7"/>
    <p:sldMasterId id="2147483764" r:id="rId8"/>
    <p:sldMasterId id="2147483776" r:id="rId9"/>
  </p:sldMasterIdLst>
  <p:sldIdLst>
    <p:sldId id="256" r:id="rId10"/>
    <p:sldId id="257" r:id="rId11"/>
    <p:sldId id="259" r:id="rId12"/>
    <p:sldId id="260" r:id="rId13"/>
    <p:sldId id="258" r:id="rId14"/>
    <p:sldId id="261" r:id="rId15"/>
    <p:sldId id="262" r:id="rId16"/>
    <p:sldId id="268" r:id="rId17"/>
    <p:sldId id="263" r:id="rId18"/>
    <p:sldId id="264" r:id="rId19"/>
    <p:sldId id="271" r:id="rId20"/>
    <p:sldId id="269" r:id="rId21"/>
    <p:sldId id="265" r:id="rId22"/>
    <p:sldId id="270" r:id="rId23"/>
    <p:sldId id="266" r:id="rId24"/>
    <p:sldId id="267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83" r:id="rId38"/>
    <p:sldId id="285" r:id="rId39"/>
    <p:sldId id="286" r:id="rId40"/>
    <p:sldId id="287" r:id="rId41"/>
    <p:sldId id="288" r:id="rId42"/>
    <p:sldId id="289" r:id="rId43"/>
    <p:sldId id="29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WATER TITLE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671888"/>
            <a:ext cx="64008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3454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5920383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920383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8497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172043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55631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55631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464346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464346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63" y="765175"/>
            <a:ext cx="4405312" cy="551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765175"/>
            <a:ext cx="4406900" cy="551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09384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26181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2618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04558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992" y="5822156"/>
            <a:ext cx="2250281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0" y="5822156"/>
            <a:ext cx="2250281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76775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6195" y="3509367"/>
            <a:ext cx="1839516" cy="31075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648" y="3509367"/>
            <a:ext cx="5411391" cy="3107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25140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5796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70007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7/27/2013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9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ATER B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663" y="115888"/>
            <a:ext cx="82946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765175"/>
            <a:ext cx="8964612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663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4413" y="6337300"/>
            <a:ext cx="5759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337300"/>
            <a:ext cx="9572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 smtClean="0">
                <a:solidFill>
                  <a:srgbClr val="4D4D4D"/>
                </a:solidFill>
                <a:latin typeface="Neo Sans" pitchFamily="34" charset="0"/>
                <a:cs typeface="+mn-cs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1034" name="Picture 10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035" name="Picture 11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036" name="Picture 12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037" name="Picture 13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038" name="Text Box 1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Beyond Bullet Points</a:t>
            </a:r>
          </a:p>
        </p:txBody>
      </p:sp>
      <p:sp>
        <p:nvSpPr>
          <p:cNvPr id="1039" name="Text Box 15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PowerPoint Slides</a:t>
            </a:r>
          </a:p>
        </p:txBody>
      </p:sp>
      <p:sp>
        <p:nvSpPr>
          <p:cNvPr id="1040" name="Text Box 16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PowerPoint Training</a:t>
            </a:r>
          </a:p>
        </p:txBody>
      </p:sp>
      <p:pic>
        <p:nvPicPr>
          <p:cNvPr id="1041" name="Picture 17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It’s not the </a:t>
            </a:r>
            <a:r>
              <a:rPr lang="en-GB" sz="2100" b="1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design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 of your template, it’s what you </a:t>
            </a:r>
            <a:r>
              <a:rPr lang="en-GB" sz="2100" b="1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do with it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4" y="187524"/>
            <a:ext cx="8777883" cy="5625703"/>
          </a:xfrm>
          <a:prstGeom prst="rect">
            <a:avLst/>
          </a:prstGeom>
          <a:gradFill rotWithShape="0">
            <a:gsLst>
              <a:gs pos="0">
                <a:srgbClr val="F2F5F2"/>
              </a:gs>
              <a:gs pos="100000">
                <a:srgbClr val="B8B9C6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84289" y="339328"/>
            <a:ext cx="5956102" cy="31253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69664" y="5875734"/>
            <a:ext cx="8804672" cy="892969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F2F5F2"/>
              </a:gs>
              <a:gs pos="100000">
                <a:srgbClr val="B8B9C6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892969" y="5920383"/>
            <a:ext cx="7358063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  <a:endParaRPr lang="en-US" smtClean="0">
              <a:sym typeface="Gill Sans" pitchFamily="1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2884289" y="1151930"/>
            <a:ext cx="5366742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6437" tIns="0" rIns="11572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title style</a:t>
            </a:r>
            <a:endParaRPr lang="en-US" smtClean="0">
              <a:sym typeface="Gill Sans" pitchFamily="1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/>
          <a:srcRect l="27011" t="7394" r="45741" b="14738"/>
          <a:stretch>
            <a:fillRect/>
          </a:stretch>
        </p:blipFill>
        <p:spPr bwMode="auto">
          <a:xfrm>
            <a:off x="299144" y="328166"/>
            <a:ext cx="2491383" cy="533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 l="20703" t="27135" r="45996" b="42004"/>
          <a:stretch>
            <a:fillRect/>
          </a:stretch>
        </p:blipFill>
        <p:spPr bwMode="auto">
          <a:xfrm>
            <a:off x="2884289" y="3548435"/>
            <a:ext cx="3045023" cy="211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/>
          <a:srcRect l="66016" t="21106" r="3514" b="48424"/>
          <a:stretch>
            <a:fillRect/>
          </a:stretch>
        </p:blipFill>
        <p:spPr bwMode="auto">
          <a:xfrm>
            <a:off x="6054328" y="3554016"/>
            <a:ext cx="2786063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  <p:txStyles>
    <p:titleStyle>
      <a:lvl1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ill Sans" pitchFamily="1" charset="0"/>
        </a:defRPr>
      </a:lvl1pPr>
      <a:lvl2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316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73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231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88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4" y="383977"/>
            <a:ext cx="8777883" cy="5420320"/>
          </a:xfrm>
          <a:prstGeom prst="rect">
            <a:avLst/>
          </a:prstGeom>
          <a:gradFill rotWithShape="0">
            <a:gsLst>
              <a:gs pos="0">
                <a:srgbClr val="F2F5F2"/>
              </a:gs>
              <a:gs pos="100000">
                <a:srgbClr val="B8B9C6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69664" y="5875734"/>
            <a:ext cx="8804672" cy="892969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F2F5F2"/>
              </a:gs>
              <a:gs pos="100000">
                <a:srgbClr val="B8B9C6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78594" y="178595"/>
            <a:ext cx="8777883" cy="5563195"/>
          </a:xfrm>
          <a:prstGeom prst="roundRect">
            <a:avLst>
              <a:gd name="adj" fmla="val 2407"/>
            </a:avLst>
          </a:prstGeom>
          <a:gradFill rotWithShape="0">
            <a:gsLst>
              <a:gs pos="0">
                <a:srgbClr val="FFFFFF"/>
              </a:gs>
              <a:gs pos="100000">
                <a:srgbClr val="BABBC7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01898" y="723305"/>
            <a:ext cx="7349133" cy="4804172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901898" y="464344"/>
            <a:ext cx="7349133" cy="3080742"/>
          </a:xfrm>
          <a:prstGeom prst="roundRect">
            <a:avLst>
              <a:gd name="adj" fmla="val 4347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64288" tIns="32144" rIns="64288" bIns="32144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>
            <p:ph type="body" idx="1"/>
          </p:nvPr>
        </p:nvSpPr>
        <p:spPr bwMode="auto">
          <a:xfrm>
            <a:off x="892970" y="464345"/>
            <a:ext cx="7358063" cy="507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2144" tIns="0" rIns="3214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1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1" charset="0"/>
              </a:rPr>
              <a:t>Fifth level</a:t>
            </a:r>
            <a:endParaRPr lang="en-US" smtClean="0">
              <a:sym typeface="Gill Sans" pitchFamily="1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06050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1pPr>
      <a:lvl2pPr marL="918562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2pPr>
      <a:lvl3pPr marL="1231074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3pPr>
      <a:lvl4pPr marL="1543586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4pPr>
      <a:lvl5pPr marL="1856098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5pPr>
      <a:lvl6pPr marL="2177539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6pPr>
      <a:lvl7pPr marL="2498980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7pPr>
      <a:lvl8pPr marL="2820421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8pPr>
      <a:lvl9pPr marL="3141861" indent="-415195" algn="l" rtl="0" eaLnBrk="1" fontAlgn="base" hangingPunct="1">
        <a:spcBef>
          <a:spcPts val="3375"/>
        </a:spcBef>
        <a:spcAft>
          <a:spcPct val="0"/>
        </a:spcAft>
        <a:buSzPct val="77000"/>
        <a:buChar char="•"/>
        <a:defRPr sz="3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78594" y="178594"/>
            <a:ext cx="8777883" cy="6509742"/>
          </a:xfrm>
          <a:prstGeom prst="roundRect">
            <a:avLst>
              <a:gd name="adj" fmla="val 2056"/>
            </a:avLst>
          </a:prstGeom>
          <a:gradFill rotWithShape="0">
            <a:gsLst>
              <a:gs pos="0">
                <a:srgbClr val="FFFFFF"/>
              </a:gs>
              <a:gs pos="100000">
                <a:srgbClr val="BABBC7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lIns="64284" tIns="32142" rIns="64284" bIns="32142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5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296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0791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43288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555783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868279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189704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511129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2832553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153977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937992" y="5822156"/>
            <a:ext cx="4607719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1187648" y="3509367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96437" tIns="0" rIns="11572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  <p:txStyles>
    <p:titleStyle>
      <a:lvl1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+mj-lt"/>
          <a:ea typeface="+mj-ea"/>
          <a:cs typeface="+mj-cs"/>
        </a:defRPr>
      </a:lvl1pPr>
      <a:lvl2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2pPr>
      <a:lvl3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3pPr>
      <a:lvl4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4pPr>
      <a:lvl5pPr marL="17859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5pPr>
      <a:lvl6pPr marL="339316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6pPr>
      <a:lvl7pPr marL="660773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7pPr>
      <a:lvl8pPr marL="982231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8pPr>
      <a:lvl9pPr marL="1303688" algn="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Arial" charset="0"/>
          <a:ea typeface="Gill Sans" pitchFamily="1" charset="0"/>
          <a:cs typeface="Gill Sans" pitchFamily="1" charset="0"/>
        </a:defRPr>
      </a:lvl9pPr>
    </p:titleStyle>
    <p:bodyStyle>
      <a:lvl1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/>
  <p:txStyles>
    <p:titleStyle>
      <a:lvl1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327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0839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43351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555863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868375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189816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511257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2832698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154138" indent="-39510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5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296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0791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43288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555783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868279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189704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511129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2832553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153977" indent="-395085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08BE54A5-B1BD-4DC6-A6F7-C282803B56FD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793A2FC-0D43-43EA-A9D5-9CCB0DD2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990600"/>
            <a:ext cx="4668838" cy="50292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/>
              <a:t>Personality Disorders</a:t>
            </a:r>
            <a:endParaRPr lang="en-US" sz="6000" b="1" i="1" dirty="0"/>
          </a:p>
        </p:txBody>
      </p:sp>
      <p:pic>
        <p:nvPicPr>
          <p:cNvPr id="5" name="Picture 4" descr="personality disord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"/>
            <a:ext cx="3810000" cy="3556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Borderline Personality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Intense, emotionally, and potentially violent relationships</a:t>
            </a:r>
          </a:p>
          <a:p>
            <a:r>
              <a:rPr lang="en-US" dirty="0" smtClean="0"/>
              <a:t>Marked by insecurity, fear of abandonment</a:t>
            </a:r>
          </a:p>
          <a:p>
            <a:r>
              <a:rPr lang="en-US" dirty="0" smtClean="0"/>
              <a:t>Self-mutilating behaviors and suicide attempts are common</a:t>
            </a:r>
          </a:p>
          <a:p>
            <a:r>
              <a:rPr lang="en-US" dirty="0" smtClean="0"/>
              <a:t>See things in black &amp; white (including self and relationships)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Feelings of emptiness inside</a:t>
            </a:r>
          </a:p>
          <a:p>
            <a:r>
              <a:rPr lang="en-US" dirty="0" smtClean="0"/>
              <a:t>Strong emotions—panic, despair, anger—mainly caused by interpersonal events</a:t>
            </a:r>
          </a:p>
          <a:p>
            <a:r>
              <a:rPr lang="en-US" dirty="0" smtClean="0"/>
              <a:t>Manipulative &amp; demanding</a:t>
            </a:r>
          </a:p>
          <a:p>
            <a:r>
              <a:rPr lang="en-US" dirty="0" smtClean="0"/>
              <a:t>Correlated with childhood physical &amp; sexual abuse, early loss of love from parent(s)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Borderline in Pictures</a:t>
            </a:r>
            <a:endParaRPr lang="en-US" b="1" dirty="0"/>
          </a:p>
        </p:txBody>
      </p:sp>
      <p:pic>
        <p:nvPicPr>
          <p:cNvPr id="6" name="Picture 5" descr="borderlin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2466975" cy="1847850"/>
          </a:xfrm>
          <a:prstGeom prst="rect">
            <a:avLst/>
          </a:prstGeom>
        </p:spPr>
      </p:pic>
      <p:pic>
        <p:nvPicPr>
          <p:cNvPr id="7" name="Picture 6" descr="borderli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974149"/>
            <a:ext cx="2695575" cy="2636201"/>
          </a:xfrm>
          <a:prstGeom prst="rect">
            <a:avLst/>
          </a:prstGeom>
        </p:spPr>
      </p:pic>
      <p:pic>
        <p:nvPicPr>
          <p:cNvPr id="8" name="Picture 7" descr="borderlin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000"/>
            <a:ext cx="409575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Criteria: Must have 5+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Efforts to avoid being abandoned</a:t>
            </a:r>
          </a:p>
          <a:p>
            <a:r>
              <a:rPr lang="en-US" dirty="0" smtClean="0"/>
              <a:t>Unstable, intense interpersonal relationships</a:t>
            </a:r>
          </a:p>
          <a:p>
            <a:r>
              <a:rPr lang="en-US" dirty="0" smtClean="0"/>
              <a:t>Unstable self-esteem</a:t>
            </a:r>
          </a:p>
          <a:p>
            <a:r>
              <a:rPr lang="en-US" dirty="0" smtClean="0"/>
              <a:t>Impulsive, self-damaging behaviors</a:t>
            </a:r>
          </a:p>
          <a:p>
            <a:r>
              <a:rPr lang="en-US" dirty="0" smtClean="0"/>
              <a:t>Suicidal ideation or self-mutilation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Emotional instability which is intense</a:t>
            </a:r>
          </a:p>
          <a:p>
            <a:r>
              <a:rPr lang="en-US" dirty="0" smtClean="0"/>
              <a:t>Feelings of emptiness</a:t>
            </a:r>
          </a:p>
          <a:p>
            <a:r>
              <a:rPr lang="en-US" dirty="0" smtClean="0"/>
              <a:t>Anger issues</a:t>
            </a:r>
          </a:p>
          <a:p>
            <a:r>
              <a:rPr lang="en-US" dirty="0" smtClean="0"/>
              <a:t>Transient paranoia or dissociation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Histrionic Personality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Excessive attention-seeking and emotionality</a:t>
            </a:r>
          </a:p>
          <a:p>
            <a:r>
              <a:rPr lang="en-US" dirty="0" smtClean="0"/>
              <a:t>Overly dramatic</a:t>
            </a:r>
          </a:p>
          <a:p>
            <a:r>
              <a:rPr lang="en-US" dirty="0" smtClean="0"/>
              <a:t>Charming, flirtatious, inappropriately seductive</a:t>
            </a:r>
          </a:p>
          <a:p>
            <a:r>
              <a:rPr lang="en-US" dirty="0" smtClean="0"/>
              <a:t>Shallow, easily-changed opinions &amp; values</a:t>
            </a:r>
          </a:p>
          <a:p>
            <a:r>
              <a:rPr lang="en-US" dirty="0" smtClean="0"/>
              <a:t>Crave  excitement &amp; novelty</a:t>
            </a:r>
            <a:r>
              <a:rPr lang="en-US" dirty="0" smtClean="0"/>
              <a:t>, but interest doesn’t last long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shown strong emotions in public; temper tantrums</a:t>
            </a:r>
          </a:p>
          <a:p>
            <a:r>
              <a:rPr lang="en-US" dirty="0" smtClean="0"/>
              <a:t>Others view their emotions as theatrical &amp; insincere</a:t>
            </a:r>
          </a:p>
          <a:p>
            <a:r>
              <a:rPr lang="en-US" dirty="0" smtClean="0"/>
              <a:t>Hard to get along with because of excessive need for attention</a:t>
            </a:r>
          </a:p>
          <a:p>
            <a:r>
              <a:rPr lang="en-US" dirty="0" smtClean="0"/>
              <a:t>Highly suggestible</a:t>
            </a:r>
          </a:p>
          <a:p>
            <a:r>
              <a:rPr lang="en-US" dirty="0" smtClean="0"/>
              <a:t>Act impulsively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Criteria: Must have 5 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Uncomfortable when not the center of attention</a:t>
            </a:r>
          </a:p>
          <a:p>
            <a:r>
              <a:rPr lang="en-US" dirty="0" smtClean="0"/>
              <a:t>Sexually seductive behavior</a:t>
            </a:r>
          </a:p>
          <a:p>
            <a:r>
              <a:rPr lang="en-US" dirty="0" smtClean="0"/>
              <a:t>Shifting and shallow emotions</a:t>
            </a:r>
          </a:p>
          <a:p>
            <a:r>
              <a:rPr lang="en-US" dirty="0" smtClean="0"/>
              <a:t>Uses physical appearance for attention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Alters speech to make an impression</a:t>
            </a:r>
          </a:p>
          <a:p>
            <a:r>
              <a:rPr lang="en-US" dirty="0" smtClean="0"/>
              <a:t>Exaggerated expression of emotion</a:t>
            </a:r>
          </a:p>
          <a:p>
            <a:r>
              <a:rPr lang="en-US" dirty="0" smtClean="0"/>
              <a:t>Easily influenced</a:t>
            </a:r>
          </a:p>
          <a:p>
            <a:r>
              <a:rPr lang="en-US" dirty="0" smtClean="0"/>
              <a:t>Exaggerated intimacy of relationships</a:t>
            </a:r>
            <a:endParaRPr lang="en-US" dirty="0"/>
          </a:p>
        </p:txBody>
      </p:sp>
      <p:pic>
        <p:nvPicPr>
          <p:cNvPr id="5" name="Picture 4" descr="drama_qu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676394"/>
            <a:ext cx="2971800" cy="1991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Narcissistic Personality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Strong need to be admired</a:t>
            </a:r>
          </a:p>
          <a:p>
            <a:r>
              <a:rPr lang="en-US" dirty="0" smtClean="0"/>
              <a:t>Strong sense of self-importance</a:t>
            </a:r>
          </a:p>
          <a:p>
            <a:r>
              <a:rPr lang="en-US" dirty="0" smtClean="0"/>
              <a:t>Lack of insight into others’ feelings</a:t>
            </a:r>
          </a:p>
          <a:p>
            <a:r>
              <a:rPr lang="en-US" dirty="0" smtClean="0"/>
              <a:t>Strong feelings of entitlement</a:t>
            </a:r>
          </a:p>
          <a:p>
            <a:r>
              <a:rPr lang="en-US" dirty="0" smtClean="0"/>
              <a:t>Sense of superiority is pervasive</a:t>
            </a:r>
          </a:p>
          <a:p>
            <a:r>
              <a:rPr lang="en-US" dirty="0" smtClean="0"/>
              <a:t>Must receive regular praise/admiration from others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Grandiose self-esteem is actually fragile</a:t>
            </a:r>
          </a:p>
          <a:p>
            <a:pPr>
              <a:buNone/>
            </a:pPr>
            <a:r>
              <a:rPr lang="en-US" dirty="0" smtClean="0"/>
              <a:t>Extremely sensitive to criticism; can fly into a rage when challenged or criticized</a:t>
            </a:r>
          </a:p>
          <a:p>
            <a:pPr>
              <a:buNone/>
            </a:pPr>
            <a:r>
              <a:rPr lang="en-US" dirty="0" smtClean="0"/>
              <a:t>Hate accomplishments of others</a:t>
            </a:r>
          </a:p>
          <a:p>
            <a:pPr>
              <a:buNone/>
            </a:pPr>
            <a:r>
              <a:rPr lang="en-US" dirty="0" smtClean="0"/>
              <a:t>Inability to recognize needs &amp; desires of others</a:t>
            </a:r>
          </a:p>
          <a:p>
            <a:pPr>
              <a:buNone/>
            </a:pPr>
            <a:r>
              <a:rPr lang="en-US" dirty="0" smtClean="0"/>
              <a:t>Self-enhancement in performance evaluation</a:t>
            </a:r>
          </a:p>
          <a:p>
            <a:pPr>
              <a:buNone/>
            </a:pPr>
            <a:r>
              <a:rPr lang="en-US" dirty="0" smtClean="0"/>
              <a:t>Self-centered, emotionally cold, unwilling to give in relationships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Criteria: Must have 5+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Grandiose sense of self-importance</a:t>
            </a:r>
          </a:p>
          <a:p>
            <a:r>
              <a:rPr lang="en-US" dirty="0" smtClean="0"/>
              <a:t>Fantasies of greatness in many areas</a:t>
            </a:r>
          </a:p>
          <a:p>
            <a:r>
              <a:rPr lang="en-US" dirty="0" smtClean="0"/>
              <a:t>Only wants to associate with other special people</a:t>
            </a:r>
          </a:p>
          <a:p>
            <a:r>
              <a:rPr lang="en-US" dirty="0" smtClean="0"/>
              <a:t>Must be admired</a:t>
            </a:r>
          </a:p>
          <a:p>
            <a:r>
              <a:rPr lang="en-US" dirty="0" smtClean="0"/>
              <a:t>Sense of entitlement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Exploits others</a:t>
            </a:r>
          </a:p>
          <a:p>
            <a:r>
              <a:rPr lang="en-US" dirty="0" smtClean="0"/>
              <a:t>Lacks empathy</a:t>
            </a:r>
          </a:p>
          <a:p>
            <a:r>
              <a:rPr lang="en-US" dirty="0" smtClean="0"/>
              <a:t>Problems with envy</a:t>
            </a:r>
          </a:p>
          <a:p>
            <a:r>
              <a:rPr lang="en-US" dirty="0" smtClean="0"/>
              <a:t>Arrogant</a:t>
            </a:r>
            <a:endParaRPr lang="en-US" dirty="0"/>
          </a:p>
        </p:txBody>
      </p:sp>
      <p:pic>
        <p:nvPicPr>
          <p:cNvPr id="5" name="Picture 4" descr="narcissistic personalt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78384"/>
            <a:ext cx="3211285" cy="2367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Eccentric Cluster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Cluster A:</a:t>
            </a:r>
            <a:r>
              <a:rPr lang="en-US" dirty="0" smtClean="0"/>
              <a:t>  Ways of Being Different—Ill-at-ease socially and just plain odd</a:t>
            </a:r>
            <a:endParaRPr lang="en-US" dirty="0"/>
          </a:p>
        </p:txBody>
      </p:sp>
      <p:pic>
        <p:nvPicPr>
          <p:cNvPr id="7" name="Picture 6" descr="friendlessbycho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43000"/>
            <a:ext cx="3022204" cy="2296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02776" cy="1143000"/>
          </a:xfrm>
        </p:spPr>
        <p:txBody>
          <a:bodyPr/>
          <a:lstStyle/>
          <a:p>
            <a:r>
              <a:rPr lang="en-US" b="1" dirty="0" smtClean="0"/>
              <a:t>Schizoid Personality Disorder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Detached or indifferent from normal social interactions</a:t>
            </a:r>
          </a:p>
          <a:p>
            <a:r>
              <a:rPr lang="en-US" dirty="0" smtClean="0"/>
              <a:t>Appears to have no need for any relationships</a:t>
            </a:r>
          </a:p>
          <a:p>
            <a:r>
              <a:rPr lang="en-US" dirty="0" smtClean="0"/>
              <a:t>Socially isolated</a:t>
            </a:r>
          </a:p>
          <a:p>
            <a:r>
              <a:rPr lang="en-US" dirty="0" smtClean="0"/>
              <a:t>Little pleasure from bodily or sensory experiences</a:t>
            </a:r>
          </a:p>
          <a:p>
            <a:r>
              <a:rPr lang="en-US" dirty="0" smtClean="0"/>
              <a:t>Bland, constricted emotional life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Appears socially inept or clumsy</a:t>
            </a:r>
          </a:p>
          <a:p>
            <a:r>
              <a:rPr lang="en-US" dirty="0" smtClean="0"/>
              <a:t>Doesn’t respond to social cues</a:t>
            </a:r>
          </a:p>
          <a:p>
            <a:r>
              <a:rPr lang="en-US" dirty="0" smtClean="0"/>
              <a:t>Passive in the face of unpleasant happenings</a:t>
            </a:r>
          </a:p>
          <a:p>
            <a:r>
              <a:rPr lang="en-US" dirty="0" smtClean="0"/>
              <a:t>Appears directionless &amp; socially numb</a:t>
            </a:r>
            <a:endParaRPr lang="en-US" dirty="0"/>
          </a:p>
        </p:txBody>
      </p:sp>
      <p:pic>
        <p:nvPicPr>
          <p:cNvPr id="9" name="Picture 8" descr="schizoid-personality-disorder-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343400"/>
            <a:ext cx="14224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Criteria: Must have 4 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interested in close relationships</a:t>
            </a:r>
          </a:p>
          <a:p>
            <a:r>
              <a:rPr lang="en-US" dirty="0" smtClean="0"/>
              <a:t>Chooses to be alone</a:t>
            </a:r>
          </a:p>
          <a:p>
            <a:r>
              <a:rPr lang="en-US" dirty="0" smtClean="0"/>
              <a:t>No interest in sex with another</a:t>
            </a:r>
          </a:p>
          <a:p>
            <a:r>
              <a:rPr lang="en-US" dirty="0" smtClean="0"/>
              <a:t>Enjoys hardly anything</a:t>
            </a:r>
          </a:p>
          <a:p>
            <a:r>
              <a:rPr lang="en-US" dirty="0" smtClean="0"/>
              <a:t>Lacks close friends</a:t>
            </a:r>
          </a:p>
          <a:p>
            <a:r>
              <a:rPr lang="en-US" dirty="0" smtClean="0"/>
              <a:t>Indifferent to criticism</a:t>
            </a:r>
          </a:p>
          <a:p>
            <a:r>
              <a:rPr lang="en-US" dirty="0" smtClean="0"/>
              <a:t>Emotionally detached</a:t>
            </a:r>
            <a:endParaRPr lang="en-US" dirty="0"/>
          </a:p>
        </p:txBody>
      </p:sp>
      <p:pic>
        <p:nvPicPr>
          <p:cNvPr id="5" name="Content Placeholder 4" descr="schizoid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90800"/>
            <a:ext cx="3495675" cy="1905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personality disorders?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Maladaptive variations or combinations of normal personality traits</a:t>
            </a:r>
          </a:p>
          <a:p>
            <a:r>
              <a:rPr lang="en-US" dirty="0" smtClean="0"/>
              <a:t>Extremes on either end of specific trait dimensions can be associated with disorders.</a:t>
            </a:r>
          </a:p>
          <a:p>
            <a:r>
              <a:rPr lang="en-US" dirty="0" smtClean="0"/>
              <a:t>An enduring pattern of experience and behavior that differs greatly from society’s expectations</a:t>
            </a:r>
          </a:p>
          <a:p>
            <a:r>
              <a:rPr lang="en-US" dirty="0" smtClean="0"/>
              <a:t>Pattern is inflexible and pervasive and leads to significant distress or impairment in social, occupational, or other important areas of functioning.</a:t>
            </a:r>
          </a:p>
          <a:p>
            <a:r>
              <a:rPr lang="en-US" dirty="0" smtClean="0"/>
              <a:t>Pattern is stable and of long duration.</a:t>
            </a:r>
          </a:p>
          <a:p>
            <a:r>
              <a:rPr lang="en-US" dirty="0" smtClean="0"/>
              <a:t>Disorder is not better accounted for by </a:t>
            </a:r>
            <a:r>
              <a:rPr lang="en-US" dirty="0" err="1" smtClean="0"/>
              <a:t>anotehr</a:t>
            </a:r>
            <a:r>
              <a:rPr lang="en-US" dirty="0" smtClean="0"/>
              <a:t> mental disorder, drug use, or a medical condition.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Schizotypal Personality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Acutely uncomfortable in social situations</a:t>
            </a:r>
          </a:p>
          <a:p>
            <a:r>
              <a:rPr lang="en-US" dirty="0" smtClean="0"/>
              <a:t>Socially anxious; fearful</a:t>
            </a:r>
          </a:p>
          <a:p>
            <a:r>
              <a:rPr lang="en-US" dirty="0" smtClean="0"/>
              <a:t>Suspicious of others</a:t>
            </a:r>
          </a:p>
          <a:p>
            <a:r>
              <a:rPr lang="en-US" dirty="0" smtClean="0"/>
              <a:t>Odd or eccentric</a:t>
            </a:r>
          </a:p>
          <a:p>
            <a:r>
              <a:rPr lang="en-US" dirty="0" smtClean="0"/>
              <a:t>Believe in weird things (e.g., think they have magical powers)</a:t>
            </a:r>
          </a:p>
          <a:p>
            <a:r>
              <a:rPr lang="en-US" dirty="0" smtClean="0"/>
              <a:t>Unusual perceptions bordering on hallucinations</a:t>
            </a:r>
          </a:p>
          <a:p>
            <a:r>
              <a:rPr lang="en-US" dirty="0" smtClean="0"/>
              <a:t>Violate common social conventions</a:t>
            </a:r>
            <a:endParaRPr lang="en-US" dirty="0"/>
          </a:p>
        </p:txBody>
      </p:sp>
      <p:pic>
        <p:nvPicPr>
          <p:cNvPr id="5" name="Content Placeholder 4" descr="schizotypalpersonalitydisord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981200"/>
            <a:ext cx="2868009" cy="35227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Criteria: Must have 5+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Ideas of reference</a:t>
            </a:r>
          </a:p>
          <a:p>
            <a:r>
              <a:rPr lang="en-US" dirty="0" smtClean="0"/>
              <a:t>Odd beliefs</a:t>
            </a:r>
          </a:p>
          <a:p>
            <a:r>
              <a:rPr lang="en-US" dirty="0" smtClean="0"/>
              <a:t>Weird perceptual experiences</a:t>
            </a:r>
          </a:p>
          <a:p>
            <a:r>
              <a:rPr lang="en-US" dirty="0" smtClean="0"/>
              <a:t>Odd thoughts and speech</a:t>
            </a:r>
          </a:p>
          <a:p>
            <a:r>
              <a:rPr lang="en-US" dirty="0" smtClean="0"/>
              <a:t>Paranoid ideation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Inappropriate affect</a:t>
            </a:r>
          </a:p>
          <a:p>
            <a:r>
              <a:rPr lang="en-US" dirty="0" smtClean="0"/>
              <a:t>Odd behavior or appearance</a:t>
            </a:r>
          </a:p>
          <a:p>
            <a:r>
              <a:rPr lang="en-US" dirty="0" smtClean="0"/>
              <a:t>Lack of close friends</a:t>
            </a:r>
          </a:p>
          <a:p>
            <a:r>
              <a:rPr lang="en-US" dirty="0" smtClean="0"/>
              <a:t>Social anxiety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Paranoid Personality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Extremely distrustful of others</a:t>
            </a:r>
          </a:p>
          <a:p>
            <a:r>
              <a:rPr lang="en-US" dirty="0" smtClean="0"/>
              <a:t>See others as a constant threat</a:t>
            </a:r>
          </a:p>
          <a:p>
            <a:r>
              <a:rPr lang="en-US" dirty="0" smtClean="0"/>
              <a:t>Preoccupied with doubts about others’ motivations</a:t>
            </a:r>
          </a:p>
          <a:p>
            <a:r>
              <a:rPr lang="en-US" dirty="0" smtClean="0"/>
              <a:t>Misinterpret social events</a:t>
            </a:r>
          </a:p>
          <a:p>
            <a:r>
              <a:rPr lang="en-US" dirty="0" smtClean="0"/>
              <a:t>Constantly on the lookout for hidden meanings and disguised motivations in others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Resents others for slights &amp; perceived insults</a:t>
            </a:r>
          </a:p>
          <a:p>
            <a:r>
              <a:rPr lang="en-US" dirty="0" smtClean="0"/>
              <a:t>Argumentative &amp; hostile</a:t>
            </a:r>
            <a:endParaRPr lang="en-US" dirty="0"/>
          </a:p>
        </p:txBody>
      </p:sp>
      <p:pic>
        <p:nvPicPr>
          <p:cNvPr id="5" name="Picture 4" descr="paranoidpersonalitydis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352800"/>
            <a:ext cx="1981200" cy="2957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Criteria: Must have 4+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Suspicious of others</a:t>
            </a:r>
          </a:p>
          <a:p>
            <a:r>
              <a:rPr lang="en-US" dirty="0" smtClean="0"/>
              <a:t>Preoccupied with loyalty of friends</a:t>
            </a:r>
          </a:p>
          <a:p>
            <a:r>
              <a:rPr lang="en-US" dirty="0" smtClean="0"/>
              <a:t>Won’t confide in others</a:t>
            </a:r>
          </a:p>
          <a:p>
            <a:r>
              <a:rPr lang="en-US" dirty="0" smtClean="0"/>
              <a:t>Perceives threats in all kinds of things</a:t>
            </a:r>
          </a:p>
          <a:p>
            <a:r>
              <a:rPr lang="en-US" dirty="0" smtClean="0"/>
              <a:t>Bears grudges</a:t>
            </a:r>
          </a:p>
          <a:p>
            <a:r>
              <a:rPr lang="en-US" dirty="0" smtClean="0"/>
              <a:t>Perceives being disrespected</a:t>
            </a:r>
          </a:p>
          <a:p>
            <a:r>
              <a:rPr lang="en-US" dirty="0" smtClean="0"/>
              <a:t>Questions faithfulness of romantic partner</a:t>
            </a:r>
            <a:endParaRPr lang="en-US" dirty="0"/>
          </a:p>
        </p:txBody>
      </p:sp>
      <p:pic>
        <p:nvPicPr>
          <p:cNvPr id="5" name="Content Placeholder 4" descr="paranoi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2590800"/>
            <a:ext cx="3648074" cy="30051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Anxious Cluster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Cluster C</a:t>
            </a:r>
            <a:r>
              <a:rPr lang="en-US" dirty="0" smtClean="0"/>
              <a:t>: Ways of being nervous, fearful, or distressed.</a:t>
            </a:r>
            <a:endParaRPr lang="en-US" b="1" dirty="0"/>
          </a:p>
        </p:txBody>
      </p:sp>
      <p:pic>
        <p:nvPicPr>
          <p:cNvPr id="7" name="Picture 6" descr="anxi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143000"/>
            <a:ext cx="3522052" cy="229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02776" cy="1143000"/>
          </a:xfrm>
        </p:spPr>
        <p:txBody>
          <a:bodyPr/>
          <a:lstStyle/>
          <a:p>
            <a:r>
              <a:rPr lang="en-US" b="1" dirty="0" smtClean="0"/>
              <a:t>Avoidant Personality Disorder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Pervasive feeling of inadequacy and sensitivity to criticism</a:t>
            </a:r>
          </a:p>
          <a:p>
            <a:r>
              <a:rPr lang="en-US" dirty="0" smtClean="0"/>
              <a:t>Extreme social anxiety</a:t>
            </a:r>
          </a:p>
          <a:p>
            <a:r>
              <a:rPr lang="en-US" dirty="0" smtClean="0"/>
              <a:t>Avoid making new friends because of fear</a:t>
            </a:r>
          </a:p>
          <a:p>
            <a:r>
              <a:rPr lang="en-US" dirty="0" smtClean="0"/>
              <a:t>Feelings are easily hurt</a:t>
            </a:r>
          </a:p>
          <a:p>
            <a:r>
              <a:rPr lang="en-US" dirty="0" smtClean="0"/>
              <a:t>Very low self-esteem</a:t>
            </a:r>
          </a:p>
          <a:p>
            <a:r>
              <a:rPr lang="en-US" dirty="0" smtClean="0"/>
              <a:t>Feelings of inadequacy in daily life</a:t>
            </a:r>
            <a:endParaRPr lang="en-US" dirty="0"/>
          </a:p>
        </p:txBody>
      </p:sp>
      <p:pic>
        <p:nvPicPr>
          <p:cNvPr id="7" name="Content Placeholder 6" descr="avoidant personali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2362200"/>
            <a:ext cx="3994490" cy="279614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Criteria: Must have 4+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Avoids jobs involving people because of fear of rejection</a:t>
            </a:r>
          </a:p>
          <a:p>
            <a:r>
              <a:rPr lang="en-US" dirty="0" smtClean="0"/>
              <a:t>Avoids people unless certain of being liked</a:t>
            </a:r>
          </a:p>
          <a:p>
            <a:r>
              <a:rPr lang="en-US" dirty="0" smtClean="0"/>
              <a:t>Restrained intimate relations because of fear of rejection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Concerned about rejection in social situations</a:t>
            </a:r>
          </a:p>
          <a:p>
            <a:r>
              <a:rPr lang="en-US" dirty="0" smtClean="0"/>
              <a:t>Avoids new interpersonal situations</a:t>
            </a:r>
          </a:p>
          <a:p>
            <a:r>
              <a:rPr lang="en-US" dirty="0" smtClean="0"/>
              <a:t>Perceives self as socially inferior</a:t>
            </a:r>
          </a:p>
          <a:p>
            <a:r>
              <a:rPr lang="en-US" dirty="0" smtClean="0"/>
              <a:t>Afraid of novel situations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Dependent Personality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Seeks out others to an extreme degree</a:t>
            </a:r>
          </a:p>
          <a:p>
            <a:r>
              <a:rPr lang="en-US" dirty="0" smtClean="0"/>
              <a:t>Excessive need to be taken care of, nurtured, and told what to do</a:t>
            </a:r>
          </a:p>
          <a:p>
            <a:r>
              <a:rPr lang="en-US" dirty="0" smtClean="0"/>
              <a:t>Seeks out reassurance from others</a:t>
            </a:r>
          </a:p>
          <a:p>
            <a:r>
              <a:rPr lang="en-US" dirty="0" smtClean="0"/>
              <a:t>Rarely takes the initiative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Avoids disagreements at all costs</a:t>
            </a:r>
          </a:p>
          <a:p>
            <a:r>
              <a:rPr lang="en-US" dirty="0" smtClean="0"/>
              <a:t>May not work well independently</a:t>
            </a:r>
          </a:p>
          <a:p>
            <a:r>
              <a:rPr lang="en-US" dirty="0" smtClean="0"/>
              <a:t>May tolerate extreme circumstances to keep others close</a:t>
            </a:r>
            <a:endParaRPr lang="en-US" dirty="0"/>
          </a:p>
        </p:txBody>
      </p:sp>
      <p:pic>
        <p:nvPicPr>
          <p:cNvPr id="5" name="Picture 4" descr="dependent-personality-disorder-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572000"/>
            <a:ext cx="2057400" cy="188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Criteria: 5+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Problems with decisions without advice</a:t>
            </a:r>
          </a:p>
          <a:p>
            <a:r>
              <a:rPr lang="en-US" dirty="0" smtClean="0"/>
              <a:t>Needs others to assume responsibility for self</a:t>
            </a:r>
          </a:p>
          <a:p>
            <a:r>
              <a:rPr lang="en-US" dirty="0" smtClean="0"/>
              <a:t>Can’t disagree with others</a:t>
            </a:r>
          </a:p>
          <a:p>
            <a:r>
              <a:rPr lang="en-US" dirty="0" smtClean="0"/>
              <a:t>Problems being independent regarding anything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Needs support from others</a:t>
            </a:r>
          </a:p>
          <a:p>
            <a:r>
              <a:rPr lang="en-US" dirty="0" smtClean="0"/>
              <a:t>Afraid of being alone because can’t care for self</a:t>
            </a:r>
          </a:p>
          <a:p>
            <a:r>
              <a:rPr lang="en-US" dirty="0" smtClean="0"/>
              <a:t>Bounces from one relationship to another</a:t>
            </a:r>
          </a:p>
          <a:p>
            <a:r>
              <a:rPr lang="en-US" dirty="0" smtClean="0"/>
              <a:t>Afraid of having to care for self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Obsessive-Compulsive Personality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Preoccupied with order</a:t>
            </a:r>
          </a:p>
          <a:p>
            <a:r>
              <a:rPr lang="en-US" dirty="0" smtClean="0"/>
              <a:t>Strives for perfection</a:t>
            </a:r>
          </a:p>
          <a:p>
            <a:r>
              <a:rPr lang="en-US" dirty="0" smtClean="0"/>
              <a:t>Fondness for rules, rituals, schedules, &amp; procedures</a:t>
            </a:r>
          </a:p>
          <a:p>
            <a:r>
              <a:rPr lang="en-US" dirty="0" smtClean="0"/>
              <a:t>Holds very high standards for self &amp; others</a:t>
            </a:r>
          </a:p>
          <a:p>
            <a:r>
              <a:rPr lang="en-US" dirty="0" smtClean="0"/>
              <a:t>Devoted to work at the expense of friends and leisure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appear inflexible regarding ethics &amp; morals</a:t>
            </a:r>
          </a:p>
          <a:p>
            <a:r>
              <a:rPr lang="en-US" dirty="0" smtClean="0"/>
              <a:t>Highly conscientious</a:t>
            </a:r>
          </a:p>
          <a:p>
            <a:r>
              <a:rPr lang="en-US" dirty="0" smtClean="0"/>
              <a:t>Their way is the only way</a:t>
            </a:r>
          </a:p>
          <a:p>
            <a:r>
              <a:rPr lang="en-US" dirty="0" smtClean="0"/>
              <a:t>Don’t like to work with others because they can’t delegate tasks</a:t>
            </a:r>
          </a:p>
          <a:p>
            <a:r>
              <a:rPr lang="en-US" dirty="0" smtClean="0"/>
              <a:t>May hoard things or be stingy/miserly</a:t>
            </a:r>
          </a:p>
          <a:p>
            <a:r>
              <a:rPr lang="en-US" dirty="0" smtClean="0"/>
              <a:t>Very stubborn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Manifestations of Personality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manifested in one or more of the following:</a:t>
            </a:r>
          </a:p>
          <a:p>
            <a:pPr lvl="1"/>
            <a:r>
              <a:rPr lang="en-US" dirty="0" smtClean="0"/>
              <a:t>How people think</a:t>
            </a:r>
          </a:p>
          <a:p>
            <a:pPr lvl="1"/>
            <a:r>
              <a:rPr lang="en-US" dirty="0" smtClean="0"/>
              <a:t>How they feel</a:t>
            </a:r>
          </a:p>
          <a:p>
            <a:pPr lvl="1"/>
            <a:r>
              <a:rPr lang="en-US" dirty="0" smtClean="0"/>
              <a:t>How they get along with others</a:t>
            </a:r>
          </a:p>
          <a:p>
            <a:pPr lvl="1"/>
            <a:r>
              <a:rPr lang="en-US" dirty="0" smtClean="0"/>
              <a:t>How they control their impulses or behaviors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</a:t>
            </a:r>
            <a:r>
              <a:rPr lang="en-US" dirty="0" smtClean="0"/>
              <a:t>take into account the effects of culture, age, gender, and ethnic background.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02776" cy="1143000"/>
          </a:xfrm>
        </p:spPr>
        <p:txBody>
          <a:bodyPr/>
          <a:lstStyle/>
          <a:p>
            <a:r>
              <a:rPr lang="en-US" b="1" dirty="0" smtClean="0"/>
              <a:t>DSM Criteria: 4+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Preoccupied with small details while missing the point</a:t>
            </a:r>
          </a:p>
          <a:p>
            <a:r>
              <a:rPr lang="en-US" dirty="0" smtClean="0"/>
              <a:t>Concern with perfection yields incomplete tasks</a:t>
            </a:r>
          </a:p>
          <a:p>
            <a:r>
              <a:rPr lang="en-US" dirty="0" smtClean="0"/>
              <a:t>Workaholic</a:t>
            </a:r>
          </a:p>
          <a:p>
            <a:r>
              <a:rPr lang="en-US" dirty="0" smtClean="0"/>
              <a:t>Inflexible regarding morals &amp; values</a:t>
            </a:r>
          </a:p>
          <a:p>
            <a:r>
              <a:rPr lang="en-US" dirty="0" smtClean="0"/>
              <a:t>Can’t discard useless objects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Can’t delegate work to others</a:t>
            </a:r>
          </a:p>
          <a:p>
            <a:r>
              <a:rPr lang="en-US" dirty="0" smtClean="0"/>
              <a:t>Miser regarding money</a:t>
            </a:r>
          </a:p>
          <a:p>
            <a:r>
              <a:rPr lang="en-US" dirty="0" smtClean="0"/>
              <a:t>Rigid and stubborn</a:t>
            </a:r>
            <a:endParaRPr lang="en-US" dirty="0"/>
          </a:p>
        </p:txBody>
      </p:sp>
      <p:pic>
        <p:nvPicPr>
          <p:cNvPr id="5" name="Picture 4" descr="obsessive compulsive personal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86200"/>
            <a:ext cx="22860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Prevalence of Personality Disorders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13% overall have at least one disorder</a:t>
            </a:r>
          </a:p>
          <a:p>
            <a:r>
              <a:rPr lang="en-US" dirty="0" err="1" smtClean="0"/>
              <a:t>Comorbidity</a:t>
            </a:r>
            <a:r>
              <a:rPr lang="en-US" dirty="0" smtClean="0"/>
              <a:t> is 25-50%</a:t>
            </a:r>
          </a:p>
          <a:p>
            <a:r>
              <a:rPr lang="en-US" dirty="0" smtClean="0"/>
              <a:t>Differential diagnoses are a problem.</a:t>
            </a:r>
          </a:p>
          <a:p>
            <a:r>
              <a:rPr lang="en-US" dirty="0" smtClean="0"/>
              <a:t>Obsessive-compulsive is most common type (over 4%)</a:t>
            </a:r>
          </a:p>
          <a:p>
            <a:r>
              <a:rPr lang="en-US" dirty="0" smtClean="0"/>
              <a:t>Narcissistic is least common (0.5%), although this may be due to self-report bias.</a:t>
            </a:r>
          </a:p>
          <a:p>
            <a:r>
              <a:rPr lang="en-US" dirty="0" smtClean="0"/>
              <a:t>Schizotypal, histrionic, &amp; dependent each have a prevalence of 2%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Gender Differences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prevalence rate is fairly equal, except for antisocial personality disorder (4.5% of men but only 0.8% of women).</a:t>
            </a:r>
          </a:p>
          <a:p>
            <a:r>
              <a:rPr lang="en-US" dirty="0" smtClean="0"/>
              <a:t>Borderline and dependent are somewhat more prevalent among women; evidence is not strong.</a:t>
            </a:r>
          </a:p>
          <a:p>
            <a:r>
              <a:rPr lang="en-US" dirty="0" smtClean="0"/>
              <a:t>OCPD and paranoid are somewhat more prevalent in men, but not a large difference.</a:t>
            </a:r>
          </a:p>
          <a:p>
            <a:r>
              <a:rPr lang="en-US" dirty="0" smtClean="0"/>
              <a:t>May be gender differences in the manifestations of the disorders.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Dimensional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 of personality psychologists tried to get personality disorders conceptualized as dimensional rather than categorical, but failed.</a:t>
            </a:r>
          </a:p>
          <a:p>
            <a:r>
              <a:rPr lang="en-US" dirty="0" smtClean="0"/>
              <a:t>Dimensional approach: only distinction between normal personality traits &amp; disorders is in the degree.</a:t>
            </a:r>
          </a:p>
          <a:p>
            <a:r>
              <a:rPr lang="en-US" dirty="0" smtClean="0"/>
              <a:t>Disorders would be at the extremes of the dimension and show rigidity and </a:t>
            </a:r>
            <a:r>
              <a:rPr lang="en-US" dirty="0" err="1" smtClean="0"/>
              <a:t>maladaptiveness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Advantages: </a:t>
            </a:r>
            <a:r>
              <a:rPr lang="en-US" dirty="0" smtClean="0"/>
              <a:t>explains why people in the same diagnostic category can behave so differently; allows for people to have multiple disorders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Personality Disorders in terms of traits </a:t>
            </a:r>
            <a:r>
              <a:rPr lang="en-US" dirty="0" smtClean="0"/>
              <a:t>(</a:t>
            </a:r>
            <a:r>
              <a:rPr lang="en-US" dirty="0" err="1" smtClean="0"/>
              <a:t>Widiger</a:t>
            </a:r>
            <a:r>
              <a:rPr lang="en-US" dirty="0" smtClean="0"/>
              <a:t>, 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Borderline</a:t>
            </a:r>
            <a:r>
              <a:rPr lang="en-US" dirty="0" smtClean="0"/>
              <a:t>: extreme narcissism</a:t>
            </a:r>
          </a:p>
          <a:p>
            <a:r>
              <a:rPr lang="en-US" b="1" dirty="0" smtClean="0"/>
              <a:t>Schizoid:</a:t>
            </a:r>
            <a:r>
              <a:rPr lang="en-US" dirty="0" smtClean="0"/>
              <a:t> extreme introversion + low neuroticism</a:t>
            </a:r>
          </a:p>
          <a:p>
            <a:r>
              <a:rPr lang="en-US" b="1" dirty="0" smtClean="0"/>
              <a:t>Avoidant:</a:t>
            </a:r>
            <a:r>
              <a:rPr lang="en-US" dirty="0" smtClean="0"/>
              <a:t> extreme introversion + high neuroticism</a:t>
            </a:r>
          </a:p>
          <a:p>
            <a:r>
              <a:rPr lang="en-US" b="1" dirty="0" smtClean="0"/>
              <a:t>Histrionic</a:t>
            </a:r>
            <a:r>
              <a:rPr lang="en-US" dirty="0" smtClean="0"/>
              <a:t>: extreme extraversion</a:t>
            </a:r>
          </a:p>
          <a:p>
            <a:r>
              <a:rPr lang="en-US" b="1" dirty="0" smtClean="0"/>
              <a:t>OCPD:</a:t>
            </a:r>
            <a:r>
              <a:rPr lang="en-US" dirty="0" smtClean="0"/>
              <a:t> extreme conscientiousness</a:t>
            </a:r>
          </a:p>
          <a:p>
            <a:r>
              <a:rPr lang="en-US" b="1" dirty="0" smtClean="0"/>
              <a:t>Schizotypal:</a:t>
            </a:r>
            <a:r>
              <a:rPr lang="en-US" dirty="0" smtClean="0"/>
              <a:t> complex combination of introversion, high neuroticism, low agreeableness, and extreme openness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Personality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Borderline </a:t>
            </a:r>
          </a:p>
          <a:p>
            <a:pPr lvl="1"/>
            <a:r>
              <a:rPr lang="en-US" dirty="0" smtClean="0"/>
              <a:t>poor attachment relationships in childhood</a:t>
            </a:r>
          </a:p>
          <a:p>
            <a:pPr lvl="1"/>
            <a:r>
              <a:rPr lang="en-US" dirty="0" smtClean="0"/>
              <a:t>Sexual abuse</a:t>
            </a:r>
          </a:p>
          <a:p>
            <a:pPr lvl="1"/>
            <a:r>
              <a:rPr lang="en-US" dirty="0" smtClean="0"/>
              <a:t>Growing up in chaotic homes with a lot of exposure to impulsive behavior of adults</a:t>
            </a:r>
          </a:p>
          <a:p>
            <a:pPr lvl="1"/>
            <a:r>
              <a:rPr lang="en-US" dirty="0" smtClean="0"/>
              <a:t>Very little evidence for genetics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Antisocial</a:t>
            </a:r>
          </a:p>
          <a:p>
            <a:pPr lvl="1"/>
            <a:r>
              <a:rPr lang="en-US" dirty="0" smtClean="0"/>
              <a:t>Child abuse, drug/alcohol abuse</a:t>
            </a:r>
          </a:p>
          <a:p>
            <a:pPr lvl="1"/>
            <a:r>
              <a:rPr lang="en-US" dirty="0" smtClean="0"/>
              <a:t>Some genetic causes (family studies)</a:t>
            </a:r>
          </a:p>
          <a:p>
            <a:pPr lvl="1"/>
            <a:r>
              <a:rPr lang="en-US" dirty="0" smtClean="0"/>
              <a:t>Learning theory: </a:t>
            </a:r>
            <a:r>
              <a:rPr lang="en-US" dirty="0" err="1" smtClean="0"/>
              <a:t>Antisocials</a:t>
            </a:r>
            <a:r>
              <a:rPr lang="en-US" dirty="0" smtClean="0"/>
              <a:t> are insensitive to learning through </a:t>
            </a:r>
            <a:r>
              <a:rPr lang="en-US" dirty="0" err="1" smtClean="0"/>
              <a:t>punishmetn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Schizotypal</a:t>
            </a:r>
          </a:p>
          <a:p>
            <a:pPr lvl="1"/>
            <a:r>
              <a:rPr lang="en-US" dirty="0" smtClean="0"/>
              <a:t>Genetically similar to schizophrenia (paranoid &amp; avoidant  personality disorders are also related to schizophrenia)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Clusters of Personality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Erratic</a:t>
            </a:r>
          </a:p>
          <a:p>
            <a:pPr lvl="1"/>
            <a:r>
              <a:rPr lang="en-US" dirty="0" smtClean="0"/>
              <a:t>Antisocial</a:t>
            </a:r>
          </a:p>
          <a:p>
            <a:pPr lvl="1"/>
            <a:r>
              <a:rPr lang="en-US" dirty="0" smtClean="0"/>
              <a:t>Borderline</a:t>
            </a:r>
          </a:p>
          <a:p>
            <a:pPr lvl="1"/>
            <a:r>
              <a:rPr lang="en-US" dirty="0" smtClean="0"/>
              <a:t>Histrionic</a:t>
            </a:r>
          </a:p>
          <a:p>
            <a:pPr lvl="1"/>
            <a:r>
              <a:rPr lang="en-US" dirty="0" smtClean="0"/>
              <a:t>Narcissistic</a:t>
            </a:r>
          </a:p>
          <a:p>
            <a:r>
              <a:rPr lang="en-US" b="1" dirty="0" smtClean="0"/>
              <a:t>Eccentric</a:t>
            </a:r>
          </a:p>
          <a:p>
            <a:pPr lvl="1"/>
            <a:r>
              <a:rPr lang="en-US" dirty="0" smtClean="0"/>
              <a:t>Schizoid</a:t>
            </a:r>
          </a:p>
          <a:p>
            <a:pPr lvl="1"/>
            <a:r>
              <a:rPr lang="en-US" dirty="0" smtClean="0"/>
              <a:t>Schizotypal</a:t>
            </a:r>
          </a:p>
          <a:p>
            <a:pPr lvl="1"/>
            <a:r>
              <a:rPr lang="en-US" dirty="0" smtClean="0"/>
              <a:t>Paranoid</a:t>
            </a:r>
          </a:p>
          <a:p>
            <a:r>
              <a:rPr lang="en-US" b="1" dirty="0" smtClean="0"/>
              <a:t>Anxious</a:t>
            </a:r>
          </a:p>
          <a:p>
            <a:pPr lvl="1"/>
            <a:r>
              <a:rPr lang="en-US" dirty="0" smtClean="0"/>
              <a:t>Avoidant</a:t>
            </a:r>
          </a:p>
          <a:p>
            <a:pPr lvl="1"/>
            <a:r>
              <a:rPr lang="en-US" dirty="0" smtClean="0"/>
              <a:t>Dependent</a:t>
            </a:r>
          </a:p>
          <a:p>
            <a:pPr lvl="1"/>
            <a:r>
              <a:rPr lang="en-US" dirty="0" smtClean="0"/>
              <a:t>Obsessive-compulsive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Erratic Cluster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Known as </a:t>
            </a:r>
            <a:r>
              <a:rPr lang="en-US" b="1" dirty="0" smtClean="0"/>
              <a:t>Cluster B </a:t>
            </a:r>
            <a:r>
              <a:rPr lang="en-US" dirty="0" smtClean="0"/>
              <a:t>in the DSM 5</a:t>
            </a:r>
          </a:p>
          <a:p>
            <a:endParaRPr lang="en-US" dirty="0" smtClean="0"/>
          </a:p>
          <a:p>
            <a:r>
              <a:rPr lang="en-US" dirty="0" smtClean="0"/>
              <a:t>Ways of being unpredictable, violent, or emotional</a:t>
            </a:r>
            <a:endParaRPr lang="en-US" dirty="0"/>
          </a:p>
        </p:txBody>
      </p:sp>
      <p:pic>
        <p:nvPicPr>
          <p:cNvPr id="6" name="Picture 5" descr="erratic clu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828800"/>
            <a:ext cx="3581400" cy="1981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characteristics of Erratic Cluster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trouble with emotional control </a:t>
            </a:r>
            <a:r>
              <a:rPr lang="en-US" dirty="0" smtClean="0"/>
              <a:t>and specific </a:t>
            </a:r>
            <a:r>
              <a:rPr lang="en-US" dirty="0" smtClean="0"/>
              <a:t>difficulties getting along with others; appear dramatic, emotional, and unpredictable</a:t>
            </a:r>
          </a:p>
          <a:p>
            <a:endParaRPr lang="en-US" dirty="0"/>
          </a:p>
        </p:txBody>
      </p:sp>
      <p:pic>
        <p:nvPicPr>
          <p:cNvPr id="6" name="Picture 5" descr="Personality-Dis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48000"/>
            <a:ext cx="33528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202776" cy="1143000"/>
          </a:xfrm>
        </p:spPr>
        <p:txBody>
          <a:bodyPr/>
          <a:lstStyle/>
          <a:p>
            <a:r>
              <a:rPr lang="en-US" b="1" dirty="0" smtClean="0"/>
              <a:t>Antisocial Personality Disorder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 disregard for others</a:t>
            </a:r>
          </a:p>
          <a:p>
            <a:r>
              <a:rPr lang="en-US" dirty="0" smtClean="0"/>
              <a:t>Childhood marked by behavioral problems, often early in life</a:t>
            </a:r>
          </a:p>
          <a:p>
            <a:r>
              <a:rPr lang="en-US" dirty="0" smtClean="0"/>
              <a:t>Lack of concern for social norms</a:t>
            </a:r>
          </a:p>
          <a:p>
            <a:r>
              <a:rPr lang="en-US" dirty="0" smtClean="0"/>
              <a:t>Repeated lying</a:t>
            </a:r>
          </a:p>
          <a:p>
            <a:r>
              <a:rPr lang="en-US" dirty="0" smtClean="0"/>
              <a:t>Easily irritated and assaultive</a:t>
            </a:r>
          </a:p>
          <a:p>
            <a:r>
              <a:rPr lang="en-US" dirty="0" smtClean="0"/>
              <a:t>Reckless</a:t>
            </a:r>
          </a:p>
          <a:p>
            <a:r>
              <a:rPr lang="en-US" dirty="0" smtClean="0"/>
              <a:t>Irresponsible</a:t>
            </a:r>
          </a:p>
          <a:p>
            <a:r>
              <a:rPr lang="en-US" dirty="0" smtClean="0"/>
              <a:t>Lack of remorse</a:t>
            </a:r>
            <a:endParaRPr lang="en-US" dirty="0"/>
          </a:p>
        </p:txBody>
      </p:sp>
      <p:pic>
        <p:nvPicPr>
          <p:cNvPr id="6" name="Content Placeholder 5" descr="antisoci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2963" y="2743144"/>
            <a:ext cx="3525837" cy="236231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 5 criteria: Must have 3 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Failure to obey the law</a:t>
            </a:r>
          </a:p>
          <a:p>
            <a:r>
              <a:rPr lang="en-US" dirty="0" smtClean="0"/>
              <a:t>Repeated lying or conning for personal gain</a:t>
            </a:r>
          </a:p>
          <a:p>
            <a:r>
              <a:rPr lang="en-US" dirty="0" smtClean="0"/>
              <a:t>No planning ahead</a:t>
            </a:r>
          </a:p>
          <a:p>
            <a:r>
              <a:rPr lang="en-US" dirty="0" smtClean="0"/>
              <a:t>Repeated fights or assaults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Disregard for safety of self or others</a:t>
            </a:r>
          </a:p>
          <a:p>
            <a:r>
              <a:rPr lang="en-US" dirty="0" smtClean="0"/>
              <a:t>Irresponsible, especially in work and bills</a:t>
            </a:r>
          </a:p>
          <a:p>
            <a:r>
              <a:rPr lang="en-US" dirty="0" smtClean="0"/>
              <a:t>No remorse for harming others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Psychopathy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Difference with antisocial personality is that psychopaths exhibit superficial charm, egocentricity, shallow emotions, and lack of empathy</a:t>
            </a:r>
          </a:p>
          <a:p>
            <a:r>
              <a:rPr lang="en-US" dirty="0" smtClean="0"/>
              <a:t>Focus of psychopathy is on the subjective experience, not objective behaviors (as in antisocial personality disorder)</a:t>
            </a:r>
          </a:p>
          <a:p>
            <a:r>
              <a:rPr lang="en-US" dirty="0" smtClean="0"/>
              <a:t>Impulsive, lacking in shame, guilt, and fear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Psychopathy is mainly a research construct</a:t>
            </a:r>
          </a:p>
          <a:p>
            <a:r>
              <a:rPr lang="en-US" dirty="0" smtClean="0"/>
              <a:t>Not all people with antisocial personality disorder are psychopaths</a:t>
            </a:r>
          </a:p>
          <a:p>
            <a:r>
              <a:rPr lang="en-US" dirty="0" smtClean="0"/>
              <a:t>Most extreme psychopaths meet the criteria for antisocial personality disorder.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m62_water_powerpoint_2007_template (1)">
  <a:themeElements>
    <a:clrScheme name="water template">
      <a:dk1>
        <a:srgbClr val="073293"/>
      </a:dk1>
      <a:lt1>
        <a:srgbClr val="FFFFFF"/>
      </a:lt1>
      <a:dk2>
        <a:srgbClr val="FFFFFF"/>
      </a:dk2>
      <a:lt2>
        <a:srgbClr val="00BDFA"/>
      </a:lt2>
      <a:accent1>
        <a:srgbClr val="00BDFA"/>
      </a:accent1>
      <a:accent2>
        <a:srgbClr val="073293"/>
      </a:accent2>
      <a:accent3>
        <a:srgbClr val="FFFFFF"/>
      </a:accent3>
      <a:accent4>
        <a:srgbClr val="0090C1"/>
      </a:accent4>
      <a:accent5>
        <a:srgbClr val="AADBFC"/>
      </a:accent5>
      <a:accent6>
        <a:srgbClr val="062C85"/>
      </a:accent6>
      <a:hlink>
        <a:srgbClr val="2375FF"/>
      </a:hlink>
      <a:folHlink>
        <a:srgbClr val="84E0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73293"/>
        </a:dk1>
        <a:lt1>
          <a:srgbClr val="FFFFFF"/>
        </a:lt1>
        <a:dk2>
          <a:srgbClr val="FFFFFF"/>
        </a:dk2>
        <a:lt2>
          <a:srgbClr val="00BDFA"/>
        </a:lt2>
        <a:accent1>
          <a:srgbClr val="00BDFA"/>
        </a:accent1>
        <a:accent2>
          <a:srgbClr val="073293"/>
        </a:accent2>
        <a:accent3>
          <a:srgbClr val="FFFFFF"/>
        </a:accent3>
        <a:accent4>
          <a:srgbClr val="05297D"/>
        </a:accent4>
        <a:accent5>
          <a:srgbClr val="AADBFC"/>
        </a:accent5>
        <a:accent6>
          <a:srgbClr val="062C85"/>
        </a:accent6>
        <a:hlink>
          <a:srgbClr val="2375FF"/>
        </a:hlink>
        <a:folHlink>
          <a:srgbClr val="84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’s not the design of your template">
  <a:themeElements>
    <a:clrScheme name="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ocks">
  <a:themeElements>
    <a:clrScheme name="">
      <a:dk1>
        <a:srgbClr val="000000"/>
      </a:dk1>
      <a:lt1>
        <a:srgbClr val="FFFFFF"/>
      </a:lt1>
      <a:dk2>
        <a:srgbClr val="7C7C84"/>
      </a:dk2>
      <a:lt2>
        <a:srgbClr val="FFFFFF"/>
      </a:lt2>
      <a:accent1>
        <a:srgbClr val="D35A07"/>
      </a:accent1>
      <a:accent2>
        <a:srgbClr val="F31B49"/>
      </a:accent2>
      <a:accent3>
        <a:srgbClr val="BFBFC2"/>
      </a:accent3>
      <a:accent4>
        <a:srgbClr val="DADADA"/>
      </a:accent4>
      <a:accent5>
        <a:srgbClr val="E6B5AA"/>
      </a:accent5>
      <a:accent6>
        <a:srgbClr val="DC1741"/>
      </a:accent6>
      <a:hlink>
        <a:srgbClr val="D09B28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C7C84"/>
      </a:dk2>
      <a:lt2>
        <a:srgbClr val="FFFFFF"/>
      </a:lt2>
      <a:accent1>
        <a:srgbClr val="D35A07"/>
      </a:accent1>
      <a:accent2>
        <a:srgbClr val="F31B49"/>
      </a:accent2>
      <a:accent3>
        <a:srgbClr val="BFBFC2"/>
      </a:accent3>
      <a:accent4>
        <a:srgbClr val="DADADA"/>
      </a:accent4>
      <a:accent5>
        <a:srgbClr val="E6B5AA"/>
      </a:accent5>
      <a:accent6>
        <a:srgbClr val="DC1741"/>
      </a:accent6>
      <a:hlink>
        <a:srgbClr val="D09B28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7C7C84"/>
      </a:dk2>
      <a:lt2>
        <a:srgbClr val="FFFFFF"/>
      </a:lt2>
      <a:accent1>
        <a:srgbClr val="D35A07"/>
      </a:accent1>
      <a:accent2>
        <a:srgbClr val="F31B49"/>
      </a:accent2>
      <a:accent3>
        <a:srgbClr val="BFBFC2"/>
      </a:accent3>
      <a:accent4>
        <a:srgbClr val="DADADA"/>
      </a:accent4>
      <a:accent5>
        <a:srgbClr val="E6B5AA"/>
      </a:accent5>
      <a:accent6>
        <a:srgbClr val="DC1741"/>
      </a:accent6>
      <a:hlink>
        <a:srgbClr val="D09B28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D">
  <a:themeElements>
    <a:clrScheme name="">
      <a:dk1>
        <a:srgbClr val="000000"/>
      </a:dk1>
      <a:lt1>
        <a:srgbClr val="FFFFFF"/>
      </a:lt1>
      <a:dk2>
        <a:srgbClr val="000000"/>
      </a:dk2>
      <a:lt2>
        <a:srgbClr val="005B7F"/>
      </a:lt2>
      <a:accent1>
        <a:srgbClr val="FF0000"/>
      </a:accent1>
      <a:accent2>
        <a:srgbClr val="02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02E700"/>
      </a:accent6>
      <a:hlink>
        <a:srgbClr val="0008FF"/>
      </a:hlink>
      <a:folHlink>
        <a:srgbClr val="FDFF00"/>
      </a:folHlink>
    </a:clrScheme>
    <a:fontScheme name="Office Theme">
      <a:majorFont>
        <a:latin typeface="Arial"/>
        <a:ea typeface="Gill Sans"/>
        <a:cs typeface="Gill Sans"/>
      </a:majorFont>
      <a:minorFont>
        <a:latin typeface="Arial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5B7F"/>
      </a:lt2>
      <a:accent1>
        <a:srgbClr val="FF0000"/>
      </a:accent1>
      <a:accent2>
        <a:srgbClr val="02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02E700"/>
      </a:accent6>
      <a:hlink>
        <a:srgbClr val="0008FF"/>
      </a:hlink>
      <a:folHlink>
        <a:srgbClr val="FDFF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5B7F"/>
      </a:lt2>
      <a:accent1>
        <a:srgbClr val="FF0000"/>
      </a:accent1>
      <a:accent2>
        <a:srgbClr val="02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02E700"/>
      </a:accent6>
      <a:hlink>
        <a:srgbClr val="0008FF"/>
      </a:hlink>
      <a:folHlink>
        <a:srgbClr val="FDFF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m62_water_powerpoint_2007_template (1)</Template>
  <TotalTime>337</TotalTime>
  <Words>1596</Words>
  <Application>Microsoft Office PowerPoint</Application>
  <PresentationFormat>On-screen Show (4:3)</PresentationFormat>
  <Paragraphs>268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m62_water_powerpoint_2007_template (1)</vt:lpstr>
      <vt:lpstr>It’s not the design of your template</vt:lpstr>
      <vt:lpstr>Blocks</vt:lpstr>
      <vt:lpstr>Office Theme</vt:lpstr>
      <vt:lpstr>1_Office Theme</vt:lpstr>
      <vt:lpstr>CD</vt:lpstr>
      <vt:lpstr>2_Office Theme</vt:lpstr>
      <vt:lpstr>3_Office Theme</vt:lpstr>
      <vt:lpstr>Serenity 16x9</vt:lpstr>
      <vt:lpstr>Personality Disorders</vt:lpstr>
      <vt:lpstr>What are personality disorders?</vt:lpstr>
      <vt:lpstr>Manifestations of Personality Disorders</vt:lpstr>
      <vt:lpstr>Clusters of Personality Disorders</vt:lpstr>
      <vt:lpstr>The Erratic Cluster</vt:lpstr>
      <vt:lpstr>General characteristics of Erratic Cluster</vt:lpstr>
      <vt:lpstr>Antisocial Personality Disorder</vt:lpstr>
      <vt:lpstr>DSM 5 criteria: Must have 3 +</vt:lpstr>
      <vt:lpstr>Psychopathy</vt:lpstr>
      <vt:lpstr>Borderline Personality Disorder</vt:lpstr>
      <vt:lpstr>Borderline in Pictures</vt:lpstr>
      <vt:lpstr>DSM Criteria: Must have 5+</vt:lpstr>
      <vt:lpstr>Histrionic Personality Disorder</vt:lpstr>
      <vt:lpstr>DSM Criteria: Must have 5 +</vt:lpstr>
      <vt:lpstr>Narcissistic Personality Disorder</vt:lpstr>
      <vt:lpstr>DSM Criteria: Must have 5+</vt:lpstr>
      <vt:lpstr>The Eccentric Cluster</vt:lpstr>
      <vt:lpstr>Schizoid Personality Disorder</vt:lpstr>
      <vt:lpstr>DSM Criteria: Must have 4 +</vt:lpstr>
      <vt:lpstr>Schizotypal Personality Disorder</vt:lpstr>
      <vt:lpstr>DSM Criteria: Must have 5+</vt:lpstr>
      <vt:lpstr>Paranoid Personality Disorder</vt:lpstr>
      <vt:lpstr>DSM Criteria: Must have 4+</vt:lpstr>
      <vt:lpstr>The Anxious Cluster</vt:lpstr>
      <vt:lpstr>Avoidant Personality Disorder</vt:lpstr>
      <vt:lpstr>DSM Criteria: Must have 4+</vt:lpstr>
      <vt:lpstr>Dependent Personality Disorder</vt:lpstr>
      <vt:lpstr>DSM Criteria: 5+</vt:lpstr>
      <vt:lpstr>Obsessive-Compulsive Personality Disorder</vt:lpstr>
      <vt:lpstr>DSM Criteria: 4+</vt:lpstr>
      <vt:lpstr>Prevalence of Personality Disorders</vt:lpstr>
      <vt:lpstr>Gender Differences</vt:lpstr>
      <vt:lpstr>Dimensional Model</vt:lpstr>
      <vt:lpstr>Personality Disorders in terms of traits (Widiger, 1997)</vt:lpstr>
      <vt:lpstr>Causes of Personality Disorders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Disorders</dc:title>
  <dc:creator>lori</dc:creator>
  <cp:lastModifiedBy>lori</cp:lastModifiedBy>
  <cp:revision>35</cp:revision>
  <dcterms:created xsi:type="dcterms:W3CDTF">2013-07-27T13:29:04Z</dcterms:created>
  <dcterms:modified xsi:type="dcterms:W3CDTF">2013-07-27T19:06:05Z</dcterms:modified>
</cp:coreProperties>
</file>